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129"/>
  </p:notesMasterIdLst>
  <p:handoutMasterIdLst>
    <p:handoutMasterId r:id="rId130"/>
  </p:handoutMasterIdLst>
  <p:sldIdLst>
    <p:sldId id="698" r:id="rId5"/>
    <p:sldId id="415" r:id="rId6"/>
    <p:sldId id="702" r:id="rId7"/>
    <p:sldId id="679" r:id="rId8"/>
    <p:sldId id="682" r:id="rId9"/>
    <p:sldId id="461" r:id="rId10"/>
    <p:sldId id="661" r:id="rId11"/>
    <p:sldId id="686" r:id="rId12"/>
    <p:sldId id="609" r:id="rId13"/>
    <p:sldId id="688" r:id="rId14"/>
    <p:sldId id="689" r:id="rId15"/>
    <p:sldId id="690" r:id="rId16"/>
    <p:sldId id="691" r:id="rId17"/>
    <p:sldId id="692" r:id="rId18"/>
    <p:sldId id="693" r:id="rId19"/>
    <p:sldId id="694" r:id="rId20"/>
    <p:sldId id="695" r:id="rId21"/>
    <p:sldId id="741" r:id="rId22"/>
    <p:sldId id="743" r:id="rId23"/>
    <p:sldId id="742" r:id="rId24"/>
    <p:sldId id="480" r:id="rId25"/>
    <p:sldId id="466" r:id="rId26"/>
    <p:sldId id="477" r:id="rId27"/>
    <p:sldId id="475" r:id="rId28"/>
    <p:sldId id="476" r:id="rId29"/>
    <p:sldId id="619" r:id="rId30"/>
    <p:sldId id="578" r:id="rId31"/>
    <p:sldId id="478" r:id="rId32"/>
    <p:sldId id="593" r:id="rId33"/>
    <p:sldId id="699" r:id="rId34"/>
    <p:sldId id="700" r:id="rId35"/>
    <p:sldId id="662" r:id="rId36"/>
    <p:sldId id="663" r:id="rId37"/>
    <p:sldId id="664" r:id="rId38"/>
    <p:sldId id="665" r:id="rId39"/>
    <p:sldId id="696" r:id="rId40"/>
    <p:sldId id="505" r:id="rId41"/>
    <p:sldId id="582" r:id="rId42"/>
    <p:sldId id="570" r:id="rId43"/>
    <p:sldId id="708" r:id="rId44"/>
    <p:sldId id="500" r:id="rId45"/>
    <p:sldId id="502" r:id="rId46"/>
    <p:sldId id="504" r:id="rId47"/>
    <p:sldId id="579" r:id="rId48"/>
    <p:sldId id="574" r:id="rId49"/>
    <p:sldId id="583" r:id="rId50"/>
    <p:sldId id="469" r:id="rId51"/>
    <p:sldId id="580" r:id="rId52"/>
    <p:sldId id="577" r:id="rId53"/>
    <p:sldId id="586" r:id="rId54"/>
    <p:sldId id="587" r:id="rId55"/>
    <p:sldId id="585" r:id="rId56"/>
    <p:sldId id="484" r:id="rId57"/>
    <p:sldId id="667" r:id="rId58"/>
    <p:sldId id="588" r:id="rId59"/>
    <p:sldId id="681" r:id="rId60"/>
    <p:sldId id="735" r:id="rId61"/>
    <p:sldId id="727" r:id="rId62"/>
    <p:sldId id="709" r:id="rId63"/>
    <p:sldId id="710" r:id="rId64"/>
    <p:sldId id="711" r:id="rId65"/>
    <p:sldId id="713" r:id="rId66"/>
    <p:sldId id="714" r:id="rId67"/>
    <p:sldId id="715" r:id="rId68"/>
    <p:sldId id="716" r:id="rId69"/>
    <p:sldId id="717" r:id="rId70"/>
    <p:sldId id="718" r:id="rId71"/>
    <p:sldId id="719" r:id="rId72"/>
    <p:sldId id="720" r:id="rId73"/>
    <p:sldId id="721" r:id="rId74"/>
    <p:sldId id="732" r:id="rId75"/>
    <p:sldId id="736" r:id="rId76"/>
    <p:sldId id="737" r:id="rId77"/>
    <p:sldId id="470" r:id="rId78"/>
    <p:sldId id="471" r:id="rId79"/>
    <p:sldId id="589" r:id="rId80"/>
    <p:sldId id="473" r:id="rId81"/>
    <p:sldId id="490" r:id="rId82"/>
    <p:sldId id="491" r:id="rId83"/>
    <p:sldId id="590" r:id="rId84"/>
    <p:sldId id="508" r:id="rId85"/>
    <p:sldId id="509" r:id="rId86"/>
    <p:sldId id="510" r:id="rId87"/>
    <p:sldId id="511" r:id="rId88"/>
    <p:sldId id="552" r:id="rId89"/>
    <p:sldId id="516" r:id="rId90"/>
    <p:sldId id="524" r:id="rId91"/>
    <p:sldId id="517" r:id="rId92"/>
    <p:sldId id="519" r:id="rId93"/>
    <p:sldId id="520" r:id="rId94"/>
    <p:sldId id="523" r:id="rId95"/>
    <p:sldId id="672" r:id="rId96"/>
    <p:sldId id="564" r:id="rId97"/>
    <p:sldId id="565" r:id="rId98"/>
    <p:sldId id="566" r:id="rId99"/>
    <p:sldId id="567" r:id="rId100"/>
    <p:sldId id="642" r:id="rId101"/>
    <p:sldId id="738" r:id="rId102"/>
    <p:sldId id="568" r:id="rId103"/>
    <p:sldId id="522" r:id="rId104"/>
    <p:sldId id="669" r:id="rId105"/>
    <p:sldId id="674" r:id="rId106"/>
    <p:sldId id="540" r:id="rId107"/>
    <p:sldId id="676" r:id="rId108"/>
    <p:sldId id="546" r:id="rId109"/>
    <p:sldId id="555" r:id="rId110"/>
    <p:sldId id="542" r:id="rId111"/>
    <p:sldId id="543" r:id="rId112"/>
    <p:sldId id="544" r:id="rId113"/>
    <p:sldId id="545" r:id="rId114"/>
    <p:sldId id="547" r:id="rId115"/>
    <p:sldId id="644" r:id="rId116"/>
    <p:sldId id="643" r:id="rId117"/>
    <p:sldId id="548" r:id="rId118"/>
    <p:sldId id="677" r:id="rId119"/>
    <p:sldId id="697" r:id="rId120"/>
    <p:sldId id="647" r:id="rId121"/>
    <p:sldId id="707" r:id="rId122"/>
    <p:sldId id="703" r:id="rId123"/>
    <p:sldId id="704" r:id="rId124"/>
    <p:sldId id="705" r:id="rId125"/>
    <p:sldId id="740" r:id="rId126"/>
    <p:sldId id="712" r:id="rId127"/>
    <p:sldId id="645" r:id="rId1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698"/>
            <p14:sldId id="415"/>
            <p14:sldId id="702"/>
            <p14:sldId id="679"/>
            <p14:sldId id="682"/>
            <p14:sldId id="461"/>
            <p14:sldId id="661"/>
            <p14:sldId id="686"/>
            <p14:sldId id="609"/>
            <p14:sldId id="688"/>
            <p14:sldId id="689"/>
            <p14:sldId id="690"/>
            <p14:sldId id="691"/>
            <p14:sldId id="692"/>
            <p14:sldId id="693"/>
            <p14:sldId id="694"/>
            <p14:sldId id="695"/>
            <p14:sldId id="741"/>
            <p14:sldId id="743"/>
            <p14:sldId id="742"/>
            <p14:sldId id="480"/>
            <p14:sldId id="466"/>
            <p14:sldId id="477"/>
            <p14:sldId id="475"/>
            <p14:sldId id="476"/>
            <p14:sldId id="619"/>
            <p14:sldId id="578"/>
            <p14:sldId id="478"/>
            <p14:sldId id="593"/>
            <p14:sldId id="699"/>
            <p14:sldId id="700"/>
            <p14:sldId id="662"/>
            <p14:sldId id="663"/>
            <p14:sldId id="664"/>
            <p14:sldId id="665"/>
            <p14:sldId id="696"/>
            <p14:sldId id="505"/>
            <p14:sldId id="582"/>
            <p14:sldId id="570"/>
            <p14:sldId id="708"/>
            <p14:sldId id="500"/>
            <p14:sldId id="502"/>
            <p14:sldId id="504"/>
            <p14:sldId id="579"/>
            <p14:sldId id="574"/>
            <p14:sldId id="583"/>
            <p14:sldId id="469"/>
            <p14:sldId id="580"/>
            <p14:sldId id="577"/>
            <p14:sldId id="586"/>
            <p14:sldId id="587"/>
            <p14:sldId id="585"/>
            <p14:sldId id="484"/>
            <p14:sldId id="667"/>
            <p14:sldId id="588"/>
            <p14:sldId id="681"/>
            <p14:sldId id="735"/>
            <p14:sldId id="727"/>
            <p14:sldId id="709"/>
            <p14:sldId id="710"/>
            <p14:sldId id="711"/>
            <p14:sldId id="713"/>
            <p14:sldId id="714"/>
            <p14:sldId id="715"/>
            <p14:sldId id="716"/>
            <p14:sldId id="717"/>
            <p14:sldId id="718"/>
            <p14:sldId id="719"/>
            <p14:sldId id="720"/>
            <p14:sldId id="721"/>
            <p14:sldId id="732"/>
            <p14:sldId id="736"/>
            <p14:sldId id="737"/>
            <p14:sldId id="470"/>
            <p14:sldId id="471"/>
            <p14:sldId id="589"/>
            <p14:sldId id="473"/>
            <p14:sldId id="490"/>
            <p14:sldId id="491"/>
            <p14:sldId id="590"/>
            <p14:sldId id="508"/>
            <p14:sldId id="509"/>
            <p14:sldId id="510"/>
            <p14:sldId id="511"/>
            <p14:sldId id="552"/>
            <p14:sldId id="516"/>
            <p14:sldId id="524"/>
            <p14:sldId id="517"/>
            <p14:sldId id="519"/>
            <p14:sldId id="520"/>
            <p14:sldId id="523"/>
            <p14:sldId id="672"/>
            <p14:sldId id="564"/>
            <p14:sldId id="565"/>
            <p14:sldId id="566"/>
            <p14:sldId id="567"/>
            <p14:sldId id="642"/>
            <p14:sldId id="738"/>
            <p14:sldId id="568"/>
            <p14:sldId id="522"/>
            <p14:sldId id="669"/>
            <p14:sldId id="674"/>
            <p14:sldId id="540"/>
            <p14:sldId id="676"/>
            <p14:sldId id="546"/>
            <p14:sldId id="555"/>
            <p14:sldId id="542"/>
            <p14:sldId id="543"/>
            <p14:sldId id="544"/>
            <p14:sldId id="545"/>
            <p14:sldId id="547"/>
            <p14:sldId id="644"/>
            <p14:sldId id="643"/>
            <p14:sldId id="548"/>
            <p14:sldId id="677"/>
            <p14:sldId id="697"/>
            <p14:sldId id="647"/>
            <p14:sldId id="707"/>
            <p14:sldId id="703"/>
            <p14:sldId id="704"/>
            <p14:sldId id="705"/>
            <p14:sldId id="740"/>
            <p14:sldId id="712"/>
            <p14:sldId id="6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7F66F-1E63-4DAB-9ECF-3726F7095057}" v="106" dt="2018-04-25T09:14:48.7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6" autoAdjust="0"/>
    <p:restoredTop sz="84826" autoAdjust="0"/>
  </p:normalViewPr>
  <p:slideViewPr>
    <p:cSldViewPr snapToGrid="0">
      <p:cViewPr varScale="1">
        <p:scale>
          <a:sx n="73" d="100"/>
          <a:sy n="73" d="100"/>
        </p:scale>
        <p:origin x="994" y="72"/>
      </p:cViewPr>
      <p:guideLst/>
    </p:cSldViewPr>
  </p:slideViewPr>
  <p:notesTextViewPr>
    <p:cViewPr>
      <p:scale>
        <a:sx n="3" d="2"/>
        <a:sy n="3" d="2"/>
      </p:scale>
      <p:origin x="0" y="0"/>
    </p:cViewPr>
  </p:notesTextViewPr>
  <p:sorterViewPr>
    <p:cViewPr>
      <p:scale>
        <a:sx n="102" d="100"/>
        <a:sy n="102" d="100"/>
      </p:scale>
      <p:origin x="0" y="-46728"/>
    </p:cViewPr>
  </p:sorterViewPr>
  <p:notesViewPr>
    <p:cSldViewPr snapToGrid="0">
      <p:cViewPr varScale="1">
        <p:scale>
          <a:sx n="82" d="100"/>
          <a:sy n="82" d="100"/>
        </p:scale>
        <p:origin x="383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commentAuthors" Target="commentAuthor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4/25/2018</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sdn.microsoft.com/en-us/library/dn393915.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 Log</a:t>
            </a:r>
          </a:p>
          <a:p>
            <a:pPr rtl="0" fontAlgn="ctr"/>
            <a:r>
              <a:rPr lang="en-US" sz="1200" kern="1200" dirty="0">
                <a:solidFill>
                  <a:schemeClr val="tx1"/>
                </a:solidFill>
                <a:effectLst/>
                <a:latin typeface="+mn-lt"/>
                <a:ea typeface="+mn-ea"/>
                <a:cs typeface="+mn-cs"/>
              </a:rPr>
              <a:t>Insert slide between 21 and 22 showing the three modes</a:t>
            </a:r>
          </a:p>
          <a:p>
            <a:pPr lvl="1" rtl="0" fontAlgn="ctr"/>
            <a:r>
              <a:rPr lang="en-US" sz="1200" kern="1200" dirty="0">
                <a:solidFill>
                  <a:schemeClr val="tx1"/>
                </a:solidFill>
                <a:effectLst/>
                <a:latin typeface="+mn-lt"/>
                <a:ea typeface="+mn-ea"/>
                <a:cs typeface="+mn-cs"/>
              </a:rPr>
              <a:t>Import Mode</a:t>
            </a:r>
          </a:p>
          <a:p>
            <a:pPr lvl="1" rtl="0" fontAlgn="ctr"/>
            <a:r>
              <a:rPr lang="en-US" sz="1200" kern="1200" dirty="0">
                <a:solidFill>
                  <a:schemeClr val="tx1"/>
                </a:solidFill>
                <a:effectLst/>
                <a:latin typeface="+mn-lt"/>
                <a:ea typeface="+mn-ea"/>
                <a:cs typeface="+mn-cs"/>
              </a:rPr>
              <a:t>Live Connect</a:t>
            </a:r>
          </a:p>
          <a:p>
            <a:pPr lvl="1" rtl="0" fontAlgn="ctr"/>
            <a:r>
              <a:rPr lang="en-US" sz="1200" kern="1200" dirty="0">
                <a:solidFill>
                  <a:schemeClr val="tx1"/>
                </a:solidFill>
                <a:effectLst/>
                <a:latin typeface="+mn-lt"/>
                <a:ea typeface="+mn-ea"/>
                <a:cs typeface="+mn-cs"/>
              </a:rPr>
              <a:t>Direct Query</a:t>
            </a:r>
          </a:p>
          <a:p>
            <a:pPr rtl="0" fontAlgn="ctr"/>
            <a:r>
              <a:rPr lang="en-US" sz="1200" kern="1200" dirty="0">
                <a:solidFill>
                  <a:schemeClr val="tx1"/>
                </a:solidFill>
                <a:effectLst/>
                <a:latin typeface="+mn-lt"/>
                <a:ea typeface="+mn-ea"/>
                <a:cs typeface="+mn-cs"/>
              </a:rPr>
              <a:t>After Import Mode (slide 27)</a:t>
            </a:r>
          </a:p>
          <a:p>
            <a:pPr lvl="1" rtl="0" fontAlgn="ctr"/>
            <a:r>
              <a:rPr lang="en-US" sz="1200" kern="1200" dirty="0">
                <a:solidFill>
                  <a:schemeClr val="tx1"/>
                </a:solidFill>
                <a:effectLst/>
                <a:latin typeface="+mn-lt"/>
                <a:ea typeface="+mn-ea"/>
                <a:cs typeface="+mn-cs"/>
              </a:rPr>
              <a:t>Insert 1 -2 slides on Live Connect</a:t>
            </a:r>
          </a:p>
          <a:p>
            <a:pPr lvl="1" rtl="0" fontAlgn="ctr"/>
            <a:r>
              <a:rPr lang="en-US" sz="1200" kern="1200" dirty="0">
                <a:solidFill>
                  <a:schemeClr val="tx1"/>
                </a:solidFill>
                <a:effectLst/>
                <a:latin typeface="+mn-lt"/>
                <a:ea typeface="+mn-ea"/>
                <a:cs typeface="+mn-cs"/>
              </a:rPr>
              <a:t>Insert 1-2 slides on Direct Query</a:t>
            </a:r>
          </a:p>
          <a:p>
            <a:pPr rtl="0" fontAlgn="ctr"/>
            <a:r>
              <a:rPr lang="en-US" sz="1200" kern="1200" dirty="0">
                <a:solidFill>
                  <a:schemeClr val="tx1"/>
                </a:solidFill>
                <a:effectLst/>
                <a:latin typeface="+mn-lt"/>
                <a:ea typeface="+mn-ea"/>
                <a:cs typeface="+mn-cs"/>
              </a:rPr>
              <a:t>Use slide 103 iterator function Example 3 as a way to introduce variables</a:t>
            </a:r>
          </a:p>
          <a:p>
            <a:pPr rtl="0" fontAlgn="ctr"/>
            <a:r>
              <a:rPr lang="en-US" sz="1200" kern="1200" dirty="0">
                <a:solidFill>
                  <a:schemeClr val="tx1"/>
                </a:solidFill>
                <a:effectLst/>
                <a:latin typeface="+mn-lt"/>
                <a:ea typeface="+mn-ea"/>
                <a:cs typeface="+mn-cs"/>
              </a:rPr>
              <a:t>Clean up Values, vs Distinct, vs All</a:t>
            </a:r>
          </a:p>
          <a:p>
            <a:pPr lvl="1" rtl="0" fontAlgn="ctr"/>
            <a:r>
              <a:rPr lang="en-US" sz="1200" kern="1200" dirty="0">
                <a:solidFill>
                  <a:schemeClr val="tx1"/>
                </a:solidFill>
                <a:effectLst/>
                <a:latin typeface="+mn-lt"/>
                <a:ea typeface="+mn-ea"/>
                <a:cs typeface="+mn-cs"/>
              </a:rPr>
              <a:t>Cover when demoing and remove everywhere else</a:t>
            </a:r>
          </a:p>
          <a:p>
            <a:pPr rtl="0" fontAlgn="ctr"/>
            <a:r>
              <a:rPr lang="en-US" sz="1200" kern="1200" dirty="0">
                <a:solidFill>
                  <a:schemeClr val="tx1"/>
                </a:solidFill>
                <a:effectLst/>
                <a:latin typeface="+mn-lt"/>
                <a:ea typeface="+mn-ea"/>
                <a:cs typeface="+mn-cs"/>
              </a:rPr>
              <a:t>Maybe add variables as a concept or not.</a:t>
            </a:r>
          </a:p>
          <a:p>
            <a:r>
              <a:rPr lang="en-US" baseline="0" dirty="0"/>
              <a:t>Typo(slide 24; slide 52): slower -&gt; is slow; </a:t>
            </a:r>
            <a:r>
              <a:rPr lang="en-US" baseline="0" dirty="0" err="1"/>
              <a:t>Sumarizations</a:t>
            </a:r>
            <a:r>
              <a:rPr lang="en-US" baseline="0" dirty="0"/>
              <a:t> -&gt; Summarizations</a:t>
            </a:r>
          </a:p>
          <a:p>
            <a:r>
              <a:rPr lang="en-US" baseline="0" dirty="0"/>
              <a:t>Reorganize the layout of slide 29, 30, 34, 35, 44, 63</a:t>
            </a:r>
          </a:p>
          <a:p>
            <a:r>
              <a:rPr lang="en-US" baseline="0" dirty="0"/>
              <a:t>Add notes on Slide 70, 71, 72, 74</a:t>
            </a:r>
          </a:p>
          <a:p>
            <a:r>
              <a:rPr lang="en-US" baseline="0" dirty="0"/>
              <a:t>Add comment on Slide 72</a:t>
            </a:r>
          </a:p>
          <a:p>
            <a:r>
              <a:rPr lang="en-US" baseline="0" dirty="0"/>
              <a:t>Add missing subtitle “Filter context in a measure – Example 1” on Slide 82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DateDim)</a:t>
            </a:r>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0885429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2488203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8600" indent="-228600">
              <a:buAutoNum type="arabicParenR"/>
            </a:pPr>
            <a:r>
              <a:rPr lang="en-US" baseline="0" dirty="0"/>
              <a:t>Nesting the row Context with an iterator</a:t>
            </a:r>
          </a:p>
          <a:p>
            <a:pPr marL="228600" indent="-228600">
              <a:buAutoNum type="arabicParenR"/>
            </a:pPr>
            <a:r>
              <a:rPr lang="en-US" baseline="0" dirty="0"/>
              <a:t>Avoiding the EARLIER syntax</a:t>
            </a:r>
          </a:p>
          <a:p>
            <a:pPr marL="228600" indent="-228600">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p:txBody>
      </p:sp>
    </p:spTree>
    <p:extLst>
      <p:ext uri="{BB962C8B-B14F-4D97-AF65-F5344CB8AC3E}">
        <p14:creationId xmlns:p14="http://schemas.microsoft.com/office/powerpoint/2010/main" val="343669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note with 2 pictures Black </a:t>
            </a:r>
            <a:r>
              <a:rPr lang="en-US" baseline="0" dirty="0" err="1"/>
              <a:t>Nav</a:t>
            </a:r>
            <a:r>
              <a:rPr lang="en-US" baseline="0" dirty="0"/>
              <a:t> bar that shows a live connect doesn’t have the relationship or the data tab</a:t>
            </a:r>
          </a:p>
          <a:p>
            <a:r>
              <a:rPr lang="en-US" baseline="0" dirty="0"/>
              <a:t>Direct Query doesn’t have the Relationship button</a:t>
            </a:r>
          </a:p>
        </p:txBody>
      </p:sp>
    </p:spTree>
    <p:extLst>
      <p:ext uri="{BB962C8B-B14F-4D97-AF65-F5344CB8AC3E}">
        <p14:creationId xmlns:p14="http://schemas.microsoft.com/office/powerpoint/2010/main" val="126073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7531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Combining </a:t>
            </a:r>
            <a:r>
              <a:rPr lang="en-US" sz="1200" kern="1200" dirty="0" err="1">
                <a:solidFill>
                  <a:schemeClr val="tx1"/>
                </a:solidFill>
                <a:effectLst/>
                <a:latin typeface="+mn-lt"/>
                <a:ea typeface="+mn-ea"/>
                <a:cs typeface="+mn-cs"/>
              </a:rPr>
              <a:t>DirectQuery</a:t>
            </a:r>
            <a:r>
              <a:rPr lang="en-US" sz="1200" kern="1200" dirty="0">
                <a:solidFill>
                  <a:schemeClr val="tx1"/>
                </a:solidFill>
                <a:effectLst/>
                <a:latin typeface="+mn-lt"/>
                <a:ea typeface="+mn-ea"/>
                <a:cs typeface="+mn-cs"/>
              </a:rPr>
              <a:t> and import in a single Power BI dataset is not supported at this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worth mentioning that the product team recommends DQ mode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in situations where low latency is the driving factor. If you have a situation where import is resulting in too large of a dataset, you should consider optimizing the data you are pulling in to better take advantage of the tabular model’s in-memory columnar </a:t>
            </a:r>
            <a:r>
              <a:rPr lang="en-US" sz="1200" kern="1200" dirty="0" err="1">
                <a:solidFill>
                  <a:schemeClr val="tx1"/>
                </a:solidFill>
                <a:effectLst/>
                <a:latin typeface="+mn-lt"/>
                <a:ea typeface="+mn-ea"/>
                <a:cs typeface="+mn-cs"/>
              </a:rPr>
              <a:t>datastore</a:t>
            </a:r>
            <a:r>
              <a:rPr lang="en-US" sz="1200" kern="1200" dirty="0">
                <a:solidFill>
                  <a:schemeClr val="tx1"/>
                </a:solidFill>
                <a:effectLst/>
                <a:latin typeface="+mn-lt"/>
                <a:ea typeface="+mn-ea"/>
                <a:cs typeface="+mn-cs"/>
              </a:rPr>
              <a:t> that’s running in Power BI’s back end. </a:t>
            </a:r>
          </a:p>
          <a:p>
            <a:r>
              <a:rPr lang="en-US" sz="1200" kern="1200" dirty="0">
                <a:solidFill>
                  <a:schemeClr val="tx1"/>
                </a:solidFill>
                <a:effectLst/>
                <a:latin typeface="+mn-lt"/>
                <a:ea typeface="+mn-ea"/>
                <a:cs typeface="+mn-cs"/>
              </a:rPr>
              <a:t>A few things to consider: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Removing fields—best practice is that if it isn’t a field you’re reporting on, think very carefully about whether it needs to be included in the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number of text fields with many unique values—see </a:t>
            </a:r>
            <a:r>
              <a:rPr lang="en-US" sz="1200" u="sng" kern="1200" dirty="0">
                <a:solidFill>
                  <a:schemeClr val="tx1"/>
                </a:solidFill>
                <a:effectLst/>
                <a:latin typeface="+mn-lt"/>
                <a:ea typeface="+mn-ea"/>
                <a:cs typeface="+mn-cs"/>
                <a:hlinkClick r:id="rId3"/>
              </a:rPr>
              <a:t>this whitepaper</a:t>
            </a:r>
            <a:r>
              <a:rPr lang="en-US" sz="1200" u="sng" kern="1200" dirty="0">
                <a:solidFill>
                  <a:schemeClr val="tx1"/>
                </a:solidFill>
                <a:effectLst/>
                <a:latin typeface="+mn-lt"/>
                <a:ea typeface="+mn-ea"/>
                <a:cs typeface="+mn-cs"/>
              </a:rPr>
              <a:t> (https://msdn.microsoft.com/en-us/library/dn393915.aspx) </a:t>
            </a:r>
            <a:r>
              <a:rPr lang="en-US" sz="1200" kern="1200" dirty="0">
                <a:solidFill>
                  <a:schemeClr val="tx1"/>
                </a:solidFill>
                <a:effectLst/>
                <a:latin typeface="+mn-lt"/>
                <a:ea typeface="+mn-ea"/>
                <a:cs typeface="+mn-cs"/>
              </a:rPr>
              <a:t> for more information on how tabular models compress data and what you can do to identify the worst offending fields and optimize compression or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date range of data being brought in—it is common to see business users want to bring in all historical data—it’s worth asking whether their business has fundamentally changed in the last X years where trends from before X years are not relevant</a:t>
            </a:r>
          </a:p>
          <a:p>
            <a:endParaRPr lang="en-US" baseline="0" dirty="0"/>
          </a:p>
        </p:txBody>
      </p:sp>
    </p:spTree>
    <p:extLst>
      <p:ext uri="{BB962C8B-B14F-4D97-AF65-F5344CB8AC3E}">
        <p14:creationId xmlns:p14="http://schemas.microsoft.com/office/powerpoint/2010/main" val="90455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09398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p:txBody>
      </p:sp>
    </p:spTree>
    <p:extLst>
      <p:ext uri="{BB962C8B-B14F-4D97-AF65-F5344CB8AC3E}">
        <p14:creationId xmlns:p14="http://schemas.microsoft.com/office/powerpoint/2010/main" val="354160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Should</a:t>
            </a:r>
            <a:r>
              <a:rPr lang="en-US" sz="1100" b="1" i="1" baseline="0" dirty="0"/>
              <a:t> be 1 hour into the training at this point</a:t>
            </a:r>
            <a:endParaRPr lang="en-US" sz="1100" b="1" i="1" dirty="0"/>
          </a:p>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err="1"/>
              <a:t>Calc</a:t>
            </a:r>
            <a:r>
              <a:rPr lang="en-US" sz="1100" baseline="0" dirty="0"/>
              <a:t> Column on Product Dimension:  Price Band = IF(ProductDim[</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a:t>
            </a:r>
            <a:r>
              <a:rPr lang="en-US" sz="1100" i="1" baseline="0" dirty="0" err="1"/>
              <a:t>calc</a:t>
            </a:r>
            <a:r>
              <a:rPr lang="en-US" sz="1100" i="1" baseline="0" dirty="0"/>
              <a:t> columns</a:t>
            </a:r>
          </a:p>
          <a:p>
            <a:pPr marL="171450" indent="-171450">
              <a:buFont typeface="Arial" panose="020B0604020202020204" pitchFamily="34" charset="0"/>
              <a:buChar char="•"/>
            </a:pPr>
            <a:r>
              <a:rPr lang="en-US" sz="1100" i="1" baseline="0"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532299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Sort by Column was shown in DIAD, but it is important modeling</a:t>
            </a:r>
            <a:r>
              <a:rPr lang="en-US" sz="900" baseline="0" dirty="0"/>
              <a:t> concept to know.</a:t>
            </a:r>
          </a:p>
          <a:p>
            <a:pPr marL="177818" indent="-177818">
              <a:buFont typeface="Arial" panose="020B0604020202020204" pitchFamily="34" charset="0"/>
              <a:buChar char="•"/>
            </a:pPr>
            <a:r>
              <a:rPr lang="en-US" sz="900" baseline="0" dirty="0"/>
              <a:t>This is applied in the </a:t>
            </a:r>
            <a:r>
              <a:rPr lang="en-US" sz="900" b="1" baseline="0" dirty="0"/>
              <a:t>Data</a:t>
            </a:r>
            <a:r>
              <a:rPr lang="en-US" sz="900" baseline="0" dirty="0"/>
              <a:t> section of the model. </a:t>
            </a:r>
          </a:p>
          <a:p>
            <a:pPr marL="177818" indent="-177818">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1" dirty="0"/>
              <a:t>The final relationship diagram can be viewed in the </a:t>
            </a:r>
            <a:r>
              <a:rPr lang="en-US" sz="1200" b="1" i="1" dirty="0"/>
              <a:t>Instructor Complete </a:t>
            </a:r>
            <a:r>
              <a:rPr lang="en-US" sz="1200" b="1" i="1" dirty="0" err="1"/>
              <a:t>Modeling.pbix</a:t>
            </a:r>
            <a:r>
              <a:rPr lang="en-US" sz="1200" b="1" i="1" dirty="0"/>
              <a:t> </a:t>
            </a:r>
            <a:r>
              <a:rPr lang="en-US" sz="1200" b="0" i="1" dirty="0"/>
              <a:t>file. </a:t>
            </a:r>
          </a:p>
        </p:txBody>
      </p:sp>
    </p:spTree>
    <p:extLst>
      <p:ext uri="{BB962C8B-B14F-4D97-AF65-F5344CB8AC3E}">
        <p14:creationId xmlns:p14="http://schemas.microsoft.com/office/powerpoint/2010/main" val="935937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163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8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28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Let’s be real. </a:t>
            </a:r>
          </a:p>
          <a:p>
            <a:r>
              <a:rPr lang="en-US" sz="2400" dirty="0"/>
              <a:t> - DAX is easy to get started with (due to similarity to Excel)</a:t>
            </a:r>
          </a:p>
          <a:p>
            <a:r>
              <a:rPr lang="en-US" sz="2400" dirty="0"/>
              <a:t> - DAX mastery takes a lot of time to acquire</a:t>
            </a:r>
          </a:p>
          <a:p>
            <a:r>
              <a:rPr lang="en-US" sz="2400" dirty="0"/>
              <a:t>   - Subtle differences in DAX formulas can have profound results!</a:t>
            </a:r>
          </a:p>
          <a:p>
            <a:endParaRPr lang="en-US" sz="2400" dirty="0"/>
          </a:p>
        </p:txBody>
      </p:sp>
    </p:spTree>
    <p:extLst>
      <p:ext uri="{BB962C8B-B14F-4D97-AF65-F5344CB8AC3E}">
        <p14:creationId xmlns:p14="http://schemas.microsoft.com/office/powerpoint/2010/main" val="3152069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06883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Calculated Columns and Measures are both written in the DAX Language.</a:t>
            </a:r>
          </a:p>
          <a:p>
            <a:r>
              <a:rPr lang="en-US" dirty="0"/>
              <a:t>A Calculated Column is evaluated as a new column in the table in which it resides and will not change value until the underlying data is refreshed.  </a:t>
            </a:r>
          </a:p>
          <a:p>
            <a:endParaRPr lang="en-US" dirty="0"/>
          </a:p>
          <a:p>
            <a:r>
              <a:rPr lang="en-US" sz="1200" b="0" i="0" kern="1200" dirty="0">
                <a:solidFill>
                  <a:schemeClr val="tx1"/>
                </a:solidFill>
                <a:effectLst/>
                <a:latin typeface="+mn-lt"/>
                <a:ea typeface="+mn-ea"/>
                <a:cs typeface="+mn-cs"/>
              </a:rPr>
              <a:t>Measures are calculations which do not have a result until they are used in a visualization. They may use sums, averages, minimum or maximum values, counts, or more advanced calculations; and they change value in response to your interaction with your reports.</a:t>
            </a:r>
            <a:endParaRPr lang="en-US" dirty="0"/>
          </a:p>
        </p:txBody>
      </p:sp>
    </p:spTree>
    <p:extLst>
      <p:ext uri="{BB962C8B-B14F-4D97-AF65-F5344CB8AC3E}">
        <p14:creationId xmlns:p14="http://schemas.microsoft.com/office/powerpoint/2010/main" val="279835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56223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47043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3039604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67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1192349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262468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 From the Definitive Guide to DAX (Russo, Marco and Ferrari, Alberto)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Calculated Column is just like any other column in a table and you can use it in rows, columns, filters, or values of a pivot table or any other report.  You can use it to define a relationship, if needed.  The DAX expression defined for a calculated column operates in the context of the current row of the table to which it belongs. Any reference to a column returns the value of that column for the current row.  You cannot directly access </a:t>
            </a:r>
            <a:r>
              <a:rPr lang="en-US" b="0" u="none" baseline="0" dirty="0" err="1"/>
              <a:t>te</a:t>
            </a:r>
            <a:r>
              <a:rPr lang="en-US" b="0" u="none" baseline="0" dirty="0"/>
              <a:t> values of other rows. – Important concept is that a Calculated Column is computed during the processing and then stored into the model. The Calculated Columns occupy space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Measures are another way to define calculations but when you do not want to compute values for each row but, rather, you want to aggregate values from many rows in a table. A measure needs to be defined in a table but does not really belong to the table and can be moved from one to another without losing </a:t>
            </a:r>
            <a:r>
              <a:rPr lang="en-US" b="0" u="none" baseline="0"/>
              <a:t>its functionality.</a:t>
            </a: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Differences between calculated columns and measures – even if they look similar, there is a big difference between these.  The value of a Calculated Column is computed during data refresh and uses the current row as a context; it does not depend on user activity on the pivot table.  A measure operates on aggregations of data defined by the current context.  A measure always operates on aggregations of data under the evaluation context.</a:t>
            </a:r>
            <a:endParaRPr lang="en-US" b="0" u="none" dirty="0"/>
          </a:p>
          <a:p>
            <a:endParaRPr lang="en-US" b="0" u="none" dirty="0"/>
          </a:p>
        </p:txBody>
      </p:sp>
    </p:spTree>
    <p:extLst>
      <p:ext uri="{BB962C8B-B14F-4D97-AF65-F5344CB8AC3E}">
        <p14:creationId xmlns:p14="http://schemas.microsoft.com/office/powerpoint/2010/main" val="928366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a:t>
            </a:r>
            <a:r>
              <a:rPr lang="en-US" baseline="0" dirty="0"/>
              <a:t> fields like Year, which are numeric, but you would prefer to not summarize, set the global Default Summarization on the Modeling Ribbon</a:t>
            </a:r>
          </a:p>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a:t>
            </a:r>
            <a:r>
              <a:rPr lang="en-US" baseline="0" dirty="0" err="1"/>
              <a:t>Calc</a:t>
            </a:r>
            <a:r>
              <a:rPr lang="en-US" baseline="0" dirty="0"/>
              <a:t>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DEMO: </a:t>
            </a:r>
            <a:r>
              <a:rPr lang="en-US" dirty="0"/>
              <a:t>Create a Quick Measure in the data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DAX has error handling, and my be more complex than the user would write themselves. </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270117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497322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2609598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2155945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3131783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can doesn’t mean you should add a calculated column to the fact table.</a:t>
            </a:r>
          </a:p>
          <a:p>
            <a:r>
              <a:rPr lang="en-US" sz="1200" b="0" i="0" kern="1200" dirty="0">
                <a:solidFill>
                  <a:schemeClr val="tx1"/>
                </a:solidFill>
                <a:effectLst/>
                <a:latin typeface="+mn-lt"/>
                <a:ea typeface="+mn-ea"/>
                <a:cs typeface="+mn-cs"/>
              </a:rPr>
              <a:t>Insure the instructors know to create a table with the new field and measure, then show that you can create the same visual by dragging the two "related" fields into the a table with the units.  Same visual, no expensive calculated column</a:t>
            </a:r>
            <a:endParaRPr lang="en-US" dirty="0"/>
          </a:p>
          <a:p>
            <a:r>
              <a:rPr lang="en-US" dirty="0"/>
              <a:t>Expected results:</a:t>
            </a:r>
          </a:p>
          <a:p>
            <a:r>
              <a:rPr lang="en-US" dirty="0"/>
              <a:t>1. Total Units Sold = SUM(Sales[Units])</a:t>
            </a:r>
          </a:p>
          <a:p>
            <a:r>
              <a:rPr lang="en-US" dirty="0"/>
              <a:t>2. Category, Campaign = RELATED(ProductDim[Category]) &amp; ", " &amp; RELATED(CampaignDim[TrafficChannel])</a:t>
            </a:r>
          </a:p>
          <a:p>
            <a:r>
              <a:rPr lang="en-US" dirty="0"/>
              <a:t>3. Create a table (or column chart, or whatever) and compare the explicit measure that was just created with the implicit measure from pulling in Units. Talk about how you might go about verifying a more complex measure.</a:t>
            </a:r>
          </a:p>
        </p:txBody>
      </p:sp>
    </p:spTree>
    <p:extLst>
      <p:ext uri="{BB962C8B-B14F-4D97-AF65-F5344CB8AC3E}">
        <p14:creationId xmlns:p14="http://schemas.microsoft.com/office/powerpoint/2010/main" val="3744344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3702507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870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Optionally you can talk about the next three slides and then go into a demo to show all 3 in action instead of demoing each individually.</a:t>
            </a:r>
          </a:p>
          <a:p>
            <a:endParaRPr lang="en-US" b="1" u="sng"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p:txBody>
      </p:sp>
    </p:spTree>
    <p:extLst>
      <p:ext uri="{BB962C8B-B14F-4D97-AF65-F5344CB8AC3E}">
        <p14:creationId xmlns:p14="http://schemas.microsoft.com/office/powerpoint/2010/main" val="1770665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928955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Think in terms of co-ordinates (</a:t>
            </a:r>
            <a:r>
              <a:rPr lang="en-US" baseline="0" dirty="0" err="1"/>
              <a:t>lat</a:t>
            </a:r>
            <a:r>
              <a:rPr lang="en-US" baseline="0" dirty="0"/>
              <a:t>/longitude)</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build slide emphasizes that the Query editor is for transformations and is a different window than the primary modeling views.</a:t>
            </a:r>
          </a:p>
        </p:txBody>
      </p:sp>
    </p:spTree>
    <p:extLst>
      <p:ext uri="{BB962C8B-B14F-4D97-AF65-F5344CB8AC3E}">
        <p14:creationId xmlns:p14="http://schemas.microsoft.com/office/powerpoint/2010/main" val="33867367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 going to the data model and updating the relationship from Single to Both (or back)</a:t>
            </a:r>
          </a:p>
          <a:p>
            <a:r>
              <a:rPr lang="en-US" baseline="0" dirty="0"/>
              <a:t>Toggle between this and the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Uni-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Barbara’ Blog on the many to many using key words (also note there is a custom Key Word text filter)</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Demo (already shown in previous demos)</a:t>
            </a:r>
            <a:endParaRPr lang="en-US" b="1" baseline="0" dirty="0"/>
          </a:p>
        </p:txBody>
      </p:sp>
    </p:spTree>
    <p:extLst>
      <p:ext uri="{BB962C8B-B14F-4D97-AF65-F5344CB8AC3E}">
        <p14:creationId xmlns:p14="http://schemas.microsoft.com/office/powerpoint/2010/main" val="1766393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Demo</a:t>
            </a:r>
          </a:p>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DISTINCT is more expensive as well</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p:txBody>
      </p:sp>
    </p:spTree>
    <p:extLst>
      <p:ext uri="{BB962C8B-B14F-4D97-AF65-F5344CB8AC3E}">
        <p14:creationId xmlns:p14="http://schemas.microsoft.com/office/powerpoint/2010/main" val="27652098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p:txBody>
      </p:sp>
    </p:spTree>
    <p:extLst>
      <p:ext uri="{BB962C8B-B14F-4D97-AF65-F5344CB8AC3E}">
        <p14:creationId xmlns:p14="http://schemas.microsoft.com/office/powerpoint/2010/main" val="2364491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Pre-class.pbix”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r>
              <a:rPr lang="en-US" baseline="0" dirty="0"/>
              <a:t>Create a column = SUM(</a:t>
            </a:r>
            <a:r>
              <a:rPr lang="en-US" b="0" dirty="0">
                <a:solidFill>
                  <a:schemeClr val="tx1">
                    <a:lumMod val="60000"/>
                    <a:lumOff val="40000"/>
                  </a:schemeClr>
                </a:solidFill>
              </a:rPr>
              <a:t>Sales[Sales Amount]) – This will show total sales for the entire data model not taking the row context into account.</a:t>
            </a:r>
            <a:endParaRPr lang="en-US" b="0" baseline="0" dirty="0"/>
          </a:p>
          <a:p>
            <a:r>
              <a:rPr lang="en-US" baseline="0" dirty="0"/>
              <a:t>Show the first Calculated Column, the SUMX and RELATEDTABLE functions transfer row context to filter context.</a:t>
            </a:r>
            <a:endParaRPr lang="en-US" dirty="0"/>
          </a:p>
          <a:p>
            <a:r>
              <a:rPr lang="en-US" dirty="0"/>
              <a:t>In the second formula wrapping the SUM in a CALCULATE does the same thing.</a:t>
            </a:r>
          </a:p>
        </p:txBody>
      </p:sp>
    </p:spTree>
    <p:extLst>
      <p:ext uri="{BB962C8B-B14F-4D97-AF65-F5344CB8AC3E}">
        <p14:creationId xmlns:p14="http://schemas.microsoft.com/office/powerpoint/2010/main" val="38760898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Footer Placeholder 2">
            <a:extLst>
              <a:ext uri="{FF2B5EF4-FFF2-40B4-BE49-F238E27FC236}">
                <a16:creationId xmlns:a16="http://schemas.microsoft.com/office/drawing/2014/main" id="{546F5638-549B-48FD-A27C-B55E972285BF}"/>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3590047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2950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807" r:id="rId4"/>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4.png"/><Relationship Id="rId2" Type="http://schemas.openxmlformats.org/officeDocument/2006/relationships/notesSlide" Target="../notesSlides/notesSlide116.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3.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www.obvienc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jpe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49764" y="36543"/>
            <a:ext cx="11404878"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6505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Mar2018</a:t>
            </a:r>
          </a:p>
        </p:txBody>
      </p:sp>
      <p:sp>
        <p:nvSpPr>
          <p:cNvPr id="3" name="Footer Placeholder 2">
            <a:extLst>
              <a:ext uri="{FF2B5EF4-FFF2-40B4-BE49-F238E27FC236}">
                <a16:creationId xmlns:a16="http://schemas.microsoft.com/office/drawing/2014/main" id="{DCADE2A0-5925-4A88-842A-D78C38F856E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Fact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38728" cy="50783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By Month,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2" name="Footer Placeholder 1">
            <a:extLst>
              <a:ext uri="{FF2B5EF4-FFF2-40B4-BE49-F238E27FC236}">
                <a16:creationId xmlns:a16="http://schemas.microsoft.com/office/drawing/2014/main" id="{7F88B805-E987-44C6-A412-51B50A28441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55696165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  Summary and Application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257561" y="5582718"/>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18410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CAAE5600-AA51-4729-9967-8938D516D07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6572108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4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11" y="1675024"/>
            <a:ext cx="4407491" cy="18833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503" y="3865435"/>
            <a:ext cx="4400189" cy="1706969"/>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
        <p:nvSpPr>
          <p:cNvPr id="7" name="Footer Placeholder 6">
            <a:extLst>
              <a:ext uri="{FF2B5EF4-FFF2-40B4-BE49-F238E27FC236}">
                <a16:creationId xmlns:a16="http://schemas.microsoft.com/office/drawing/2014/main" id="{769EDC45-67F5-45C5-93DF-1006314AC80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
        <p:nvSpPr>
          <p:cNvPr id="2" name="Footer Placeholder 1">
            <a:extLst>
              <a:ext uri="{FF2B5EF4-FFF2-40B4-BE49-F238E27FC236}">
                <a16:creationId xmlns:a16="http://schemas.microsoft.com/office/drawing/2014/main" id="{E057C50F-2105-46AB-9109-5662AC6C4DA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042729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5</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44FEB1FB-F894-469E-A782-6CFEA76DEAE3}"/>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5A46CD6E-245B-42E9-8681-213B5E3819BE}"/>
              </a:ext>
            </a:extLst>
          </p:cNvPr>
          <p:cNvSpPr>
            <a:spLocks noGrp="1"/>
          </p:cNvSpPr>
          <p:nvPr>
            <p:ph type="sldNum" sz="quarter" idx="11"/>
          </p:nvPr>
        </p:nvSpPr>
        <p:spPr/>
        <p:txBody>
          <a:bodyPr/>
          <a:lstStyle/>
          <a:p>
            <a:fld id="{4E4C8473-95EA-48C2-917D-84A3AF9AB99B}" type="slidenum">
              <a:rPr lang="en-US" smtClean="0"/>
              <a:t>104</a:t>
            </a:fld>
            <a:endParaRPr lang="en-US" dirty="0"/>
          </a:p>
        </p:txBody>
      </p:sp>
    </p:spTree>
    <p:extLst>
      <p:ext uri="{BB962C8B-B14F-4D97-AF65-F5344CB8AC3E}">
        <p14:creationId xmlns:p14="http://schemas.microsoft.com/office/powerpoint/2010/main" val="263092252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
        <p:nvSpPr>
          <p:cNvPr id="9" name="Footer Placeholder 8">
            <a:extLst>
              <a:ext uri="{FF2B5EF4-FFF2-40B4-BE49-F238E27FC236}">
                <a16:creationId xmlns:a16="http://schemas.microsoft.com/office/drawing/2014/main" id="{BEAF28DA-265A-49C3-8AA9-A3ECFA9A7C7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120107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3" name="Footer Placeholder 2">
            <a:extLst>
              <a:ext uri="{FF2B5EF4-FFF2-40B4-BE49-F238E27FC236}">
                <a16:creationId xmlns:a16="http://schemas.microsoft.com/office/drawing/2014/main" id="{7301CD7D-438D-426A-8638-B92F57F3326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4762437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3" name="Footer Placeholder 2">
            <a:extLst>
              <a:ext uri="{FF2B5EF4-FFF2-40B4-BE49-F238E27FC236}">
                <a16:creationId xmlns:a16="http://schemas.microsoft.com/office/drawing/2014/main" id="{2DED806E-07D7-476A-AED4-474A80C6D44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8627526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24132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3" name="Footer Placeholder 2">
            <a:extLst>
              <a:ext uri="{FF2B5EF4-FFF2-40B4-BE49-F238E27FC236}">
                <a16:creationId xmlns:a16="http://schemas.microsoft.com/office/drawing/2014/main" id="{AB8B6400-B634-47AE-9B58-9F20B373109E}"/>
              </a:ext>
            </a:extLst>
          </p:cNvPr>
          <p:cNvSpPr>
            <a:spLocks noGrp="1"/>
          </p:cNvSpPr>
          <p:nvPr>
            <p:ph type="ftr" sz="quarter" idx="3"/>
          </p:nvPr>
        </p:nvSpPr>
        <p:spPr/>
        <p:txBody>
          <a:bodyPr/>
          <a:lstStyle/>
          <a:p>
            <a:r>
              <a:rPr lang="en-US" dirty="0"/>
              <a:t>© 2017 Microsoft. All rights reserved.</a:t>
            </a:r>
          </a:p>
        </p:txBody>
      </p:sp>
    </p:spTree>
    <p:extLst>
      <p:ext uri="{BB962C8B-B14F-4D97-AF65-F5344CB8AC3E}">
        <p14:creationId xmlns:p14="http://schemas.microsoft.com/office/powerpoint/2010/main" val="33275297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93D64B3-633D-4F37-9692-92D9F5B498C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2869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Dim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2" name="Footer Placeholder 1">
            <a:extLst>
              <a:ext uri="{FF2B5EF4-FFF2-40B4-BE49-F238E27FC236}">
                <a16:creationId xmlns:a16="http://schemas.microsoft.com/office/drawing/2014/main" id="{B2F391A7-B015-4B83-821A-E3D3B6A32E3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883975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3" name="Footer Placeholder 2">
            <a:extLst>
              <a:ext uri="{FF2B5EF4-FFF2-40B4-BE49-F238E27FC236}">
                <a16:creationId xmlns:a16="http://schemas.microsoft.com/office/drawing/2014/main" id="{F6C6A080-88C2-441F-9EC4-515AD04826D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6010126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088359"/>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
        <p:nvSpPr>
          <p:cNvPr id="3" name="Footer Placeholder 2">
            <a:extLst>
              <a:ext uri="{FF2B5EF4-FFF2-40B4-BE49-F238E27FC236}">
                <a16:creationId xmlns:a16="http://schemas.microsoft.com/office/drawing/2014/main" id="{925AD63D-38DA-406E-9D6C-803037DBC0A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8189"/>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Month over Month</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2" name="Footer Placeholder 1">
            <a:extLst>
              <a:ext uri="{FF2B5EF4-FFF2-40B4-BE49-F238E27FC236}">
                <a16:creationId xmlns:a16="http://schemas.microsoft.com/office/drawing/2014/main" id="{D2216B5E-3E83-4F4F-8D59-94777E99EC1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3215826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Monthly Active Users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
        <p:nvSpPr>
          <p:cNvPr id="2" name="Footer Placeholder 1">
            <a:extLst>
              <a:ext uri="{FF2B5EF4-FFF2-40B4-BE49-F238E27FC236}">
                <a16:creationId xmlns:a16="http://schemas.microsoft.com/office/drawing/2014/main" id="{C75C9F7F-01FE-4CDC-9A73-1B893465711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46541841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4698" y="6282075"/>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
        <p:nvSpPr>
          <p:cNvPr id="3" name="Footer Placeholder 2">
            <a:extLst>
              <a:ext uri="{FF2B5EF4-FFF2-40B4-BE49-F238E27FC236}">
                <a16:creationId xmlns:a16="http://schemas.microsoft.com/office/drawing/2014/main" id="{569727D4-F5A3-47B5-A617-C639A89EA12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7718168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115</a:t>
            </a:fld>
            <a:endParaRPr lang="en-US" dirty="0"/>
          </a:p>
        </p:txBody>
      </p:sp>
    </p:spTree>
    <p:extLst>
      <p:ext uri="{BB962C8B-B14F-4D97-AF65-F5344CB8AC3E}">
        <p14:creationId xmlns:p14="http://schemas.microsoft.com/office/powerpoint/2010/main" val="706485417"/>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
        <p:nvSpPr>
          <p:cNvPr id="2" name="Footer Placeholder 1">
            <a:extLst>
              <a:ext uri="{FF2B5EF4-FFF2-40B4-BE49-F238E27FC236}">
                <a16:creationId xmlns:a16="http://schemas.microsoft.com/office/drawing/2014/main" id="{7BF3DFB4-8BC7-4715-8D76-01C738EC906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66173476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fontScale="925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Footer Placeholder 1">
            <a:extLst>
              <a:ext uri="{FF2B5EF4-FFF2-40B4-BE49-F238E27FC236}">
                <a16:creationId xmlns:a16="http://schemas.microsoft.com/office/drawing/2014/main" id="{AE133442-7826-4129-A565-65B31D25C51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312277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Relationships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2" name="Footer Placeholder 1">
            <a:extLst>
              <a:ext uri="{FF2B5EF4-FFF2-40B4-BE49-F238E27FC236}">
                <a16:creationId xmlns:a16="http://schemas.microsoft.com/office/drawing/2014/main" id="{2E6A8332-6B31-488A-ACA4-73976BB65AD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4092034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
        <p:nvSpPr>
          <p:cNvPr id="2" name="Footer Placeholder 1">
            <a:extLst>
              <a:ext uri="{FF2B5EF4-FFF2-40B4-BE49-F238E27FC236}">
                <a16:creationId xmlns:a16="http://schemas.microsoft.com/office/drawing/2014/main" id="{E106E8E2-8B70-4B2F-9A16-815BF5DA38D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122</a:t>
            </a:fld>
            <a:endParaRPr lang="en-US" dirty="0"/>
          </a:p>
        </p:txBody>
      </p:sp>
    </p:spTree>
    <p:extLst>
      <p:ext uri="{BB962C8B-B14F-4D97-AF65-F5344CB8AC3E}">
        <p14:creationId xmlns:p14="http://schemas.microsoft.com/office/powerpoint/2010/main" val="262641620"/>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3" name="Footer Placeholder 2">
            <a:extLst>
              <a:ext uri="{FF2B5EF4-FFF2-40B4-BE49-F238E27FC236}">
                <a16:creationId xmlns:a16="http://schemas.microsoft.com/office/drawing/2014/main" id="{374DE674-067A-4CB8-8887-35520B3C2CB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897134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1406201"/>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a:t>
            </a:r>
            <a:r>
              <a:rPr lang="en-US" sz="2800" dirty="0">
                <a:latin typeface="+mn-lt"/>
              </a:rPr>
              <a:t>–</a:t>
            </a:r>
            <a:r>
              <a:rPr lang="en-US" sz="2800" b="1" dirty="0">
                <a:latin typeface="+mn-lt"/>
              </a:rPr>
              <a:t>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 Function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
        <p:nvSpPr>
          <p:cNvPr id="4" name="Footer Placeholder 3">
            <a:extLst>
              <a:ext uri="{FF2B5EF4-FFF2-40B4-BE49-F238E27FC236}">
                <a16:creationId xmlns:a16="http://schemas.microsoft.com/office/drawing/2014/main" id="{B01C5F73-40D6-4678-A996-2C9FF74F166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595430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Data Model Brings Facts and Dimensions Together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ext uri="{D42A27DB-BD31-4B8C-83A1-F6EECF244321}">
                <p14:modId xmlns:p14="http://schemas.microsoft.com/office/powerpoint/2010/main" val="2568587065"/>
              </p:ext>
            </p:extLst>
          </p:nvPr>
        </p:nvGraphicFramePr>
        <p:xfrm>
          <a:off x="2606329" y="2225793"/>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6184898"/>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
        <p:nvSpPr>
          <p:cNvPr id="2" name="Footer Placeholder 1">
            <a:extLst>
              <a:ext uri="{FF2B5EF4-FFF2-40B4-BE49-F238E27FC236}">
                <a16:creationId xmlns:a16="http://schemas.microsoft.com/office/drawing/2014/main" id="{BAF8E02E-9937-413F-BDDD-4106E15BEC1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705542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Flat or </a:t>
            </a:r>
            <a:r>
              <a:rPr lang="en-US" sz="3600" kern="0" dirty="0" err="1">
                <a:solidFill>
                  <a:prstClr val="black"/>
                </a:solidFill>
                <a:latin typeface="Segoe UI" panose="020B0502040204020203" pitchFamily="34" charset="0"/>
                <a:cs typeface="Segoe UI" panose="020B0502040204020203" pitchFamily="34" charset="0"/>
              </a:rPr>
              <a:t>Denormalized</a:t>
            </a:r>
            <a:r>
              <a:rPr lang="en-US" sz="3600" kern="0" dirty="0">
                <a:solidFill>
                  <a:prstClr val="black"/>
                </a:solidFill>
                <a:latin typeface="Segoe UI" panose="020B0502040204020203" pitchFamily="34" charset="0"/>
                <a:cs typeface="Segoe UI" panose="020B0502040204020203" pitchFamily="34" charset="0"/>
              </a:rPr>
              <a:t>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blow up really quickly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
        <p:nvSpPr>
          <p:cNvPr id="2" name="Footer Placeholder 1">
            <a:extLst>
              <a:ext uri="{FF2B5EF4-FFF2-40B4-BE49-F238E27FC236}">
                <a16:creationId xmlns:a16="http://schemas.microsoft.com/office/drawing/2014/main" id="{4ECD4D48-4494-436D-8ADC-5E47F4B6C84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57700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Star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4"/>
          <a:stretch>
            <a:fillRect/>
          </a:stretch>
        </p:blipFill>
        <p:spPr>
          <a:xfrm>
            <a:off x="355042" y="2598104"/>
            <a:ext cx="7347328" cy="4032457"/>
          </a:xfrm>
          <a:prstGeom prst="rect">
            <a:avLst/>
          </a:prstGeom>
        </p:spPr>
      </p:pic>
      <p:sp>
        <p:nvSpPr>
          <p:cNvPr id="2" name="Footer Placeholder 1">
            <a:extLst>
              <a:ext uri="{FF2B5EF4-FFF2-40B4-BE49-F238E27FC236}">
                <a16:creationId xmlns:a16="http://schemas.microsoft.com/office/drawing/2014/main" id="{7C694187-1DE0-4576-B4D3-5C1DA980304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661309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Snowflake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Dim or Fact tables can be the “Many” side of the relationship</a:t>
            </a:r>
            <a:endParaRPr kumimoji="0" lang="en-US" sz="3200" b="0" i="0" u="none" strike="noStrike" kern="0" cap="none" spc="0" normalizeH="0" baseline="0" noProof="0" dirty="0">
              <a:ln>
                <a:noFill/>
              </a:ln>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4"/>
          <a:stretch>
            <a:fillRect/>
          </a:stretch>
        </p:blipFill>
        <p:spPr>
          <a:xfrm>
            <a:off x="355042" y="2596896"/>
            <a:ext cx="7372729" cy="3556183"/>
          </a:xfrm>
          <a:prstGeom prst="rect">
            <a:avLst/>
          </a:prstGeom>
        </p:spPr>
      </p:pic>
      <p:sp>
        <p:nvSpPr>
          <p:cNvPr id="2" name="Footer Placeholder 1">
            <a:extLst>
              <a:ext uri="{FF2B5EF4-FFF2-40B4-BE49-F238E27FC236}">
                <a16:creationId xmlns:a16="http://schemas.microsoft.com/office/drawing/2014/main" id="{AA215F01-29B7-44A2-8010-DE65AEF4D09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Granularity &amp; Multiple Fact Tables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R="0" lvl="0" defTabSz="91440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4"/>
          <a:stretch>
            <a:fillRect/>
          </a:stretch>
        </p:blipFill>
        <p:spPr>
          <a:xfrm>
            <a:off x="355042" y="2033879"/>
            <a:ext cx="6813900" cy="3410125"/>
          </a:xfrm>
          <a:prstGeom prst="rect">
            <a:avLst/>
          </a:prstGeom>
        </p:spPr>
      </p:pic>
      <p:sp>
        <p:nvSpPr>
          <p:cNvPr id="2" name="Footer Placeholder 1">
            <a:extLst>
              <a:ext uri="{FF2B5EF4-FFF2-40B4-BE49-F238E27FC236}">
                <a16:creationId xmlns:a16="http://schemas.microsoft.com/office/drawing/2014/main" id="{22C15BAE-5C25-4ADC-B072-719113662EE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720285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Mode Types in Power BI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863196" y="2174405"/>
            <a:ext cx="8081612" cy="4154984"/>
          </a:xfrm>
          <a:prstGeom prst="rect">
            <a:avLst/>
          </a:prstGeom>
        </p:spPr>
        <p:txBody>
          <a:bodyPr wrap="square">
            <a:spAutoFit/>
          </a:bodyPr>
          <a:lstStyle/>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Live Connect to SQL Analysis Services (SSAS)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view only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lvl="0" indent="-285750">
              <a:buFont typeface="Arial" panose="020B0604020202020204" pitchFamily="34" charset="0"/>
              <a:buChar char="•"/>
              <a:defRPr/>
            </a:pP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&amp; Relationship views available</a:t>
            </a:r>
            <a:br>
              <a:rPr lang="en-US" sz="2400" kern="0" dirty="0">
                <a:gradFill>
                  <a:gsLst>
                    <a:gs pos="1250">
                      <a:schemeClr val="tx1"/>
                    </a:gs>
                    <a:gs pos="100000">
                      <a:schemeClr val="tx1"/>
                    </a:gs>
                  </a:gsLst>
                  <a:lin ang="5400000" scaled="0"/>
                </a:gradFill>
                <a:latin typeface="+mj-lt"/>
              </a:rPr>
            </a:b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into Power BI (creates a copy of the data)</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Data and Relationship views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742950" lvl="1"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A41501C7-A72C-40A2-8AB9-07B7DE6A9AF3}"/>
              </a:ext>
            </a:extLst>
          </p:cNvPr>
          <p:cNvSpPr>
            <a:spLocks noGrp="1"/>
          </p:cNvSpPr>
          <p:nvPr>
            <p:ph type="ftr" sz="quarter" idx="3"/>
          </p:nvPr>
        </p:nvSpPr>
        <p:spPr/>
        <p:txBody>
          <a:bodyPr/>
          <a:lstStyle/>
          <a:p>
            <a:r>
              <a:rPr lang="en-US"/>
              <a:t>© 2017 Microsoft. All rights reserved.</a:t>
            </a:r>
            <a:endParaRPr lang="en-US" dirty="0"/>
          </a:p>
        </p:txBody>
      </p:sp>
      <p:pic>
        <p:nvPicPr>
          <p:cNvPr id="3" name="Picture 2">
            <a:extLst>
              <a:ext uri="{FF2B5EF4-FFF2-40B4-BE49-F238E27FC236}">
                <a16:creationId xmlns:a16="http://schemas.microsoft.com/office/drawing/2014/main" id="{30D855E4-6538-4D81-AD80-73B0D42CDDAB}"/>
              </a:ext>
            </a:extLst>
          </p:cNvPr>
          <p:cNvPicPr>
            <a:picLocks noChangeAspect="1"/>
          </p:cNvPicPr>
          <p:nvPr/>
        </p:nvPicPr>
        <p:blipFill>
          <a:blip r:embed="rId4"/>
          <a:stretch>
            <a:fillRect/>
          </a:stretch>
        </p:blipFill>
        <p:spPr>
          <a:xfrm>
            <a:off x="8833827" y="4443133"/>
            <a:ext cx="365792" cy="1242168"/>
          </a:xfrm>
          <a:prstGeom prst="rect">
            <a:avLst/>
          </a:prstGeom>
        </p:spPr>
      </p:pic>
      <p:pic>
        <p:nvPicPr>
          <p:cNvPr id="5" name="Picture 4">
            <a:extLst>
              <a:ext uri="{FF2B5EF4-FFF2-40B4-BE49-F238E27FC236}">
                <a16:creationId xmlns:a16="http://schemas.microsoft.com/office/drawing/2014/main" id="{5B72F32E-4D05-4F52-8A19-78FA1BCEDC18}"/>
              </a:ext>
            </a:extLst>
          </p:cNvPr>
          <p:cNvPicPr>
            <a:picLocks noChangeAspect="1"/>
          </p:cNvPicPr>
          <p:nvPr/>
        </p:nvPicPr>
        <p:blipFill>
          <a:blip r:embed="rId5"/>
          <a:stretch>
            <a:fillRect/>
          </a:stretch>
        </p:blipFill>
        <p:spPr>
          <a:xfrm>
            <a:off x="8468035" y="1767561"/>
            <a:ext cx="365792" cy="1242168"/>
          </a:xfrm>
          <a:prstGeom prst="rect">
            <a:avLst/>
          </a:prstGeom>
        </p:spPr>
      </p:pic>
      <p:sp>
        <p:nvSpPr>
          <p:cNvPr id="11" name="Title 1">
            <a:extLst>
              <a:ext uri="{FF2B5EF4-FFF2-40B4-BE49-F238E27FC236}">
                <a16:creationId xmlns:a16="http://schemas.microsoft.com/office/drawing/2014/main" id="{6F8669B0-5A40-4EF2-9A5F-C95945A57FC4}"/>
              </a:ext>
            </a:extLst>
          </p:cNvPr>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can I tell what Data Model Type I have?</a:t>
            </a:r>
            <a:endParaRPr lang="en-US" sz="2800" b="1" dirty="0">
              <a:gradFill>
                <a:gsLst>
                  <a:gs pos="2917">
                    <a:schemeClr val="tx1"/>
                  </a:gs>
                  <a:gs pos="30000">
                    <a:schemeClr val="tx1"/>
                  </a:gs>
                </a:gsLst>
                <a:lin ang="5400000" scaled="0"/>
              </a:gradFill>
              <a:latin typeface="+mn-lt"/>
            </a:endParaRPr>
          </a:p>
        </p:txBody>
      </p:sp>
      <p:pic>
        <p:nvPicPr>
          <p:cNvPr id="9" name="Picture 8">
            <a:extLst>
              <a:ext uri="{FF2B5EF4-FFF2-40B4-BE49-F238E27FC236}">
                <a16:creationId xmlns:a16="http://schemas.microsoft.com/office/drawing/2014/main" id="{AC3DB793-3662-4D34-AC05-2B9A87687EE0}"/>
              </a:ext>
            </a:extLst>
          </p:cNvPr>
          <p:cNvPicPr>
            <a:picLocks noChangeAspect="1"/>
          </p:cNvPicPr>
          <p:nvPr/>
        </p:nvPicPr>
        <p:blipFill>
          <a:blip r:embed="rId6"/>
          <a:stretch>
            <a:fillRect/>
          </a:stretch>
        </p:blipFill>
        <p:spPr>
          <a:xfrm>
            <a:off x="7603006" y="2888941"/>
            <a:ext cx="365792" cy="1242168"/>
          </a:xfrm>
          <a:prstGeom prst="rect">
            <a:avLst/>
          </a:prstGeom>
        </p:spPr>
      </p:pic>
    </p:spTree>
    <p:extLst>
      <p:ext uri="{BB962C8B-B14F-4D97-AF65-F5344CB8AC3E}">
        <p14:creationId xmlns:p14="http://schemas.microsoft.com/office/powerpoint/2010/main" val="35366087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Live Connect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276553" y="1340055"/>
            <a:ext cx="6794203" cy="4893647"/>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Only a single connection will be made and all modeling is done in the cube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not add relationships or additional data source</a:t>
            </a: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If allowed, you can add DAX measures</a:t>
            </a:r>
          </a:p>
        </p:txBody>
      </p:sp>
      <p:pic>
        <p:nvPicPr>
          <p:cNvPr id="9" name="Picture 8">
            <a:extLst>
              <a:ext uri="{FF2B5EF4-FFF2-40B4-BE49-F238E27FC236}">
                <a16:creationId xmlns:a16="http://schemas.microsoft.com/office/drawing/2014/main" id="{4DDABB59-AC6D-42FA-BFBD-A6CC2DB14C1D}"/>
              </a:ext>
            </a:extLst>
          </p:cNvPr>
          <p:cNvPicPr>
            <a:picLocks noChangeAspect="1"/>
          </p:cNvPicPr>
          <p:nvPr/>
        </p:nvPicPr>
        <p:blipFill>
          <a:blip r:embed="rId4"/>
          <a:stretch>
            <a:fillRect/>
          </a:stretch>
        </p:blipFill>
        <p:spPr>
          <a:xfrm>
            <a:off x="7226974" y="2945922"/>
            <a:ext cx="4702629" cy="2039639"/>
          </a:xfrm>
          <a:prstGeom prst="rect">
            <a:avLst/>
          </a:prstGeom>
        </p:spPr>
      </p:pic>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21539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sp>
        <p:nvSpPr>
          <p:cNvPr id="7" name="TextBox 6"/>
          <p:cNvSpPr txBox="1"/>
          <p:nvPr/>
        </p:nvSpPr>
        <p:spPr>
          <a:xfrm>
            <a:off x="614753" y="2279529"/>
            <a:ext cx="2022926" cy="707886"/>
          </a:xfrm>
          <a:prstGeom prst="rect">
            <a:avLst/>
          </a:prstGeom>
          <a:noFill/>
        </p:spPr>
        <p:txBody>
          <a:bodyPr wrap="none" rtlCol="0">
            <a:spAutoFit/>
          </a:bodyPr>
          <a:lstStyle/>
          <a:p>
            <a:r>
              <a:rPr lang="en-US" sz="2000" dirty="0"/>
              <a:t>Instructor Name</a:t>
            </a:r>
          </a:p>
          <a:p>
            <a:r>
              <a:rPr lang="en-US" sz="2000" dirty="0"/>
              <a:t>Instructor Email</a:t>
            </a:r>
            <a:endParaRPr lang="en-US" sz="1600" u="sng" dirty="0">
              <a:solidFill>
                <a:srgbClr val="0071C7"/>
              </a:solidFill>
            </a:endParaRPr>
          </a:p>
        </p:txBody>
      </p:sp>
      <p:sp>
        <p:nvSpPr>
          <p:cNvPr id="6" name="Rectangle 5">
            <a:extLst>
              <a:ext uri="{FF2B5EF4-FFF2-40B4-BE49-F238E27FC236}">
                <a16:creationId xmlns:a16="http://schemas.microsoft.com/office/drawing/2014/main" id="{B55B0F4F-99A1-4448-82F1-E5A502D9423C}"/>
              </a:ext>
            </a:extLst>
          </p:cNvPr>
          <p:cNvSpPr/>
          <p:nvPr/>
        </p:nvSpPr>
        <p:spPr bwMode="auto">
          <a:xfrm>
            <a:off x="5150724" y="2342147"/>
            <a:ext cx="1390867" cy="7628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Mar2018</a:t>
            </a:r>
          </a:p>
        </p:txBody>
      </p:sp>
      <p:sp>
        <p:nvSpPr>
          <p:cNvPr id="4" name="Footer Placeholder 3">
            <a:extLst>
              <a:ext uri="{FF2B5EF4-FFF2-40B4-BE49-F238E27FC236}">
                <a16:creationId xmlns:a16="http://schemas.microsoft.com/office/drawing/2014/main" id="{D173FFD5-5810-4674-81CB-D383B23FD31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a:t>
            </a:r>
            <a:r>
              <a:rPr lang="en-US" sz="3600" dirty="0" err="1">
                <a:solidFill>
                  <a:prstClr val="black"/>
                </a:solidFill>
                <a:latin typeface="Segoe UI" panose="020B0502040204020203" pitchFamily="34" charset="0"/>
                <a:cs typeface="Segoe UI" panose="020B0502040204020203" pitchFamily="34" charset="0"/>
              </a:rPr>
              <a:t>DirectQuery</a:t>
            </a:r>
            <a:r>
              <a:rPr lang="en-US" sz="3600" dirty="0">
                <a:solidFill>
                  <a:prstClr val="black"/>
                </a:solidFill>
                <a:latin typeface="Segoe UI" panose="020B0502040204020203" pitchFamily="34" charset="0"/>
                <a:cs typeface="Segoe UI" panose="020B0502040204020203" pitchFamily="34" charset="0"/>
              </a:rPr>
              <a:t> to Relational Source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312767" y="1330391"/>
            <a:ext cx="7174449" cy="378565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Direct Query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All Data Sources are required to be </a:t>
            </a: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a:t>
            </a:r>
            <a:br>
              <a:rPr lang="en-US" sz="2400" kern="0" dirty="0">
                <a:gradFill>
                  <a:gsLst>
                    <a:gs pos="1250">
                      <a:schemeClr val="tx1"/>
                    </a:gs>
                    <a:gs pos="100000">
                      <a:schemeClr val="tx1"/>
                    </a:gs>
                  </a:gsLst>
                  <a:lin ang="5400000" scaled="0"/>
                </a:gradFill>
              </a:rPr>
            </a:br>
            <a:r>
              <a:rPr lang="en-US" sz="2400" kern="0" dirty="0">
                <a:gradFill>
                  <a:gsLst>
                    <a:gs pos="1250">
                      <a:schemeClr val="tx1"/>
                    </a:gs>
                    <a:gs pos="100000">
                      <a:schemeClr val="tx1"/>
                    </a:gs>
                  </a:gsLst>
                  <a:lin ang="5400000" scaled="0"/>
                </a:gradFill>
              </a:rPr>
              <a:t>you cannot “Mashup” with Import sources or you get this message</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add relationships and DAX </a:t>
            </a:r>
            <a:endParaRPr lang="en-US" sz="2400" kern="0" dirty="0">
              <a:gradFill>
                <a:gsLst>
                  <a:gs pos="1250">
                    <a:schemeClr val="tx1"/>
                  </a:gs>
                  <a:gs pos="100000">
                    <a:schemeClr val="tx1"/>
                  </a:gs>
                </a:gsLst>
                <a:lin ang="5400000" scaled="0"/>
              </a:gradFill>
              <a:latin typeface="+mj-lt"/>
            </a:endParaRPr>
          </a:p>
        </p:txBody>
      </p:sp>
      <p:pic>
        <p:nvPicPr>
          <p:cNvPr id="3" name="Picture 2">
            <a:extLst>
              <a:ext uri="{FF2B5EF4-FFF2-40B4-BE49-F238E27FC236}">
                <a16:creationId xmlns:a16="http://schemas.microsoft.com/office/drawing/2014/main" id="{F9922833-B855-4D56-A083-60333475AB93}"/>
              </a:ext>
            </a:extLst>
          </p:cNvPr>
          <p:cNvPicPr>
            <a:picLocks noChangeAspect="1"/>
          </p:cNvPicPr>
          <p:nvPr/>
        </p:nvPicPr>
        <p:blipFill>
          <a:blip r:embed="rId4"/>
          <a:stretch>
            <a:fillRect/>
          </a:stretch>
        </p:blipFill>
        <p:spPr>
          <a:xfrm>
            <a:off x="7766053" y="804182"/>
            <a:ext cx="2759824" cy="2040832"/>
          </a:xfrm>
          <a:prstGeom prst="rect">
            <a:avLst/>
          </a:prstGeom>
        </p:spPr>
      </p:pic>
      <p:pic>
        <p:nvPicPr>
          <p:cNvPr id="4" name="Picture 3">
            <a:extLst>
              <a:ext uri="{FF2B5EF4-FFF2-40B4-BE49-F238E27FC236}">
                <a16:creationId xmlns:a16="http://schemas.microsoft.com/office/drawing/2014/main" id="{079D9A99-84DA-4BF8-9A04-98BC077FB45A}"/>
              </a:ext>
            </a:extLst>
          </p:cNvPr>
          <p:cNvPicPr>
            <a:picLocks noChangeAspect="1"/>
          </p:cNvPicPr>
          <p:nvPr/>
        </p:nvPicPr>
        <p:blipFill>
          <a:blip r:embed="rId5"/>
          <a:stretch>
            <a:fillRect/>
          </a:stretch>
        </p:blipFill>
        <p:spPr>
          <a:xfrm>
            <a:off x="7766053" y="3526299"/>
            <a:ext cx="3394987" cy="1558186"/>
          </a:xfrm>
          <a:prstGeom prst="rect">
            <a:avLst/>
          </a:prstGeom>
        </p:spPr>
      </p:pic>
      <p:sp>
        <p:nvSpPr>
          <p:cNvPr id="2" name="Footer Placeholder 1">
            <a:extLst>
              <a:ext uri="{FF2B5EF4-FFF2-40B4-BE49-F238E27FC236}">
                <a16:creationId xmlns:a16="http://schemas.microsoft.com/office/drawing/2014/main" id="{DBA1BD08-EEDF-45C6-B437-41D04C06A60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49978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 in </a:t>
            </a:r>
            <a:r>
              <a:rPr lang="en-US" sz="2800" b="1" dirty="0">
                <a:solidFill>
                  <a:srgbClr val="FF0000"/>
                </a:solidFill>
                <a:latin typeface="+mn-lt"/>
              </a:rPr>
              <a:t>Import</a:t>
            </a:r>
            <a:r>
              <a:rPr lang="en-US" sz="2800" b="1" dirty="0">
                <a:latin typeface="+mn-lt"/>
              </a:rPr>
              <a:t> Mode?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srgbClr val="FF0000"/>
                </a:solidFill>
                <a:latin typeface="Segoe UI" panose="020B0502040204020203" pitchFamily="34" charset="0"/>
                <a:cs typeface="Segoe UI" panose="020B0502040204020203" pitchFamily="34" charset="0"/>
              </a:rPr>
              <a:t>Import</a:t>
            </a:r>
            <a:r>
              <a:rPr lang="en-US" sz="3600" dirty="0">
                <a:solidFill>
                  <a:prstClr val="black"/>
                </a:solidFill>
                <a:latin typeface="Segoe UI" panose="020B0502040204020203" pitchFamily="34" charset="0"/>
                <a:cs typeface="Segoe UI" panose="020B0502040204020203" pitchFamily="34" charset="0"/>
              </a:rPr>
              <a:t> Mode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itle 1"/>
          <p:cNvSpPr txBox="1">
            <a:spLocks/>
          </p:cNvSpPr>
          <p:nvPr/>
        </p:nvSpPr>
        <p:spPr>
          <a:xfrm>
            <a:off x="267500" y="4939696"/>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Let us understand some of the internals of Power BI Desktop !!</a:t>
            </a:r>
          </a:p>
        </p:txBody>
      </p:sp>
      <p:sp>
        <p:nvSpPr>
          <p:cNvPr id="4" name="Footer Placeholder 3">
            <a:extLst>
              <a:ext uri="{FF2B5EF4-FFF2-40B4-BE49-F238E27FC236}">
                <a16:creationId xmlns:a16="http://schemas.microsoft.com/office/drawing/2014/main" id="{001863DC-0865-4E85-9B11-B5615F9B338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Columnar Database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976037690"/>
              </p:ext>
            </p:extLst>
          </p:nvPr>
        </p:nvGraphicFramePr>
        <p:xfrm>
          <a:off x="76856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9037661"/>
              </p:ext>
            </p:extLst>
          </p:nvPr>
        </p:nvGraphicFramePr>
        <p:xfrm>
          <a:off x="694775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p:cNvSpPr/>
          <p:nvPr/>
        </p:nvSpPr>
        <p:spPr bwMode="auto">
          <a:xfrm>
            <a:off x="768562" y="2847294"/>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8562" y="3410018"/>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8562" y="3897763"/>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947752" y="2832408"/>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287624" y="2828263"/>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12064" y="2835196"/>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621487"/>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621487"/>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309676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639312"/>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418185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750331"/>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6031A4A-F93B-415B-996A-AA0771A8AFD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In-Memory Database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7" name="TextBox 16"/>
          <p:cNvSpPr txBox="1"/>
          <p:nvPr/>
        </p:nvSpPr>
        <p:spPr>
          <a:xfrm>
            <a:off x="355042" y="2852165"/>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19" name="TextBox 18"/>
          <p:cNvSpPr txBox="1"/>
          <p:nvPr/>
        </p:nvSpPr>
        <p:spPr>
          <a:xfrm>
            <a:off x="865" y="1850459"/>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In-Memory Database </a:t>
            </a:r>
          </a:p>
        </p:txBody>
      </p:sp>
      <p:sp>
        <p:nvSpPr>
          <p:cNvPr id="3" name="Rectangle 2"/>
          <p:cNvSpPr/>
          <p:nvPr/>
        </p:nvSpPr>
        <p:spPr>
          <a:xfrm>
            <a:off x="2129640" y="5697731"/>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
        <p:nvSpPr>
          <p:cNvPr id="2" name="Footer Placeholder 1">
            <a:extLst>
              <a:ext uri="{FF2B5EF4-FFF2-40B4-BE49-F238E27FC236}">
                <a16:creationId xmlns:a16="http://schemas.microsoft.com/office/drawing/2014/main" id="{55119A92-63B2-416F-B520-6DF5CC3A304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Dictionary Encoding</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705219827"/>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98E80DF-8D15-46FC-9507-34DDE55344E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2917131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Run Length Encoding</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8940906"/>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293227710"/>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36915" y="2543048"/>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EEAB586-984F-4701-8A15-1DEDD5C1611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5310657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76"/>
            <a:ext cx="11455350"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Compression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5" name="Footer Placeholder 4">
            <a:extLst>
              <a:ext uri="{FF2B5EF4-FFF2-40B4-BE49-F238E27FC236}">
                <a16:creationId xmlns:a16="http://schemas.microsoft.com/office/drawing/2014/main" id="{5FF6C602-14CD-4F3B-AB44-66372616D69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6" name="Rectangle 5"/>
          <p:cNvSpPr/>
          <p:nvPr/>
        </p:nvSpPr>
        <p:spPr>
          <a:xfrm>
            <a:off x="1" y="487"/>
            <a:ext cx="12191136"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stretch>
            <a:fillRect/>
          </a:stretch>
        </p:blipFill>
        <p:spPr>
          <a:xfrm>
            <a:off x="1288982" y="1859544"/>
            <a:ext cx="591706" cy="843496"/>
          </a:xfrm>
          <a:prstGeom prst="rect">
            <a:avLst/>
          </a:prstGeom>
        </p:spPr>
      </p:pic>
      <p:pic>
        <p:nvPicPr>
          <p:cNvPr id="20" name="Picture 19"/>
          <p:cNvPicPr>
            <a:picLocks noChangeAspect="1"/>
          </p:cNvPicPr>
          <p:nvPr/>
        </p:nvPicPr>
        <p:blipFill>
          <a:blip r:embed="rId5"/>
          <a:stretch>
            <a:fillRect/>
          </a:stretch>
        </p:blipFill>
        <p:spPr>
          <a:xfrm>
            <a:off x="4334607" y="1859543"/>
            <a:ext cx="415808" cy="843496"/>
          </a:xfrm>
          <a:prstGeom prst="rect">
            <a:avLst/>
          </a:prstGeom>
        </p:spPr>
      </p:pic>
      <p:pic>
        <p:nvPicPr>
          <p:cNvPr id="21" name="Picture 20"/>
          <p:cNvPicPr>
            <a:picLocks noChangeAspect="1"/>
          </p:cNvPicPr>
          <p:nvPr/>
        </p:nvPicPr>
        <p:blipFill>
          <a:blip r:embed="rId6"/>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7"/>
          <a:srcRect r="49784"/>
          <a:stretch/>
        </p:blipFill>
        <p:spPr>
          <a:xfrm>
            <a:off x="9719565" y="1912000"/>
            <a:ext cx="1489600" cy="791039"/>
          </a:xfrm>
          <a:prstGeom prst="rect">
            <a:avLst/>
          </a:prstGeom>
        </p:spPr>
      </p:pic>
      <p:sp>
        <p:nvSpPr>
          <p:cNvPr id="23" name="TextBox 22"/>
          <p:cNvSpPr txBox="1"/>
          <p:nvPr/>
        </p:nvSpPr>
        <p:spPr>
          <a:xfrm>
            <a:off x="2" y="36576"/>
            <a:ext cx="11456214"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Files</a:t>
            </a:r>
          </a:p>
        </p:txBody>
      </p:sp>
      <p:sp>
        <p:nvSpPr>
          <p:cNvPr id="3" name="Footer Placeholder 2">
            <a:extLst>
              <a:ext uri="{FF2B5EF4-FFF2-40B4-BE49-F238E27FC236}">
                <a16:creationId xmlns:a16="http://schemas.microsoft.com/office/drawing/2014/main" id="{748C91D7-A3EE-4E27-B79E-21C39522EDB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534714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1909011"/>
            <a:ext cx="12173842" cy="459818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Wingdings" panose="05000000000000000000" pitchFamily="2" charset="2"/>
              <a:buChar char="Ø"/>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
        <p:nvSpPr>
          <p:cNvPr id="3" name="Footer Placeholder 2">
            <a:extLst>
              <a:ext uri="{FF2B5EF4-FFF2-40B4-BE49-F238E27FC236}">
                <a16:creationId xmlns:a16="http://schemas.microsoft.com/office/drawing/2014/main" id="{7AAF8BA1-385F-4F64-B9CE-5DD82589C8B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2BD9AE12-2019-43FB-9C20-5CD92B1E268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403855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865" y="28945"/>
            <a:ext cx="1174281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765" dirty="0">
                <a:latin typeface="+mn-lt"/>
                <a:ea typeface="Calibri" panose="020F0502020204030204" pitchFamily="34" charset="0"/>
                <a:cs typeface="Segoe UI" panose="020B0502040204020203" pitchFamily="34" charset="0"/>
              </a:rPr>
              <a:t>You must be connected </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765"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77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770" b="1" dirty="0">
                <a:latin typeface="+mn-lt"/>
                <a:ea typeface="Calibri" panose="020F0502020204030204" pitchFamily="34" charset="0"/>
                <a:cs typeface="Segoe UI" panose="020B0502040204020203" pitchFamily="34" charset="0"/>
              </a:rPr>
              <a:t>Download Class Files:</a:t>
            </a:r>
            <a:r>
              <a:rPr lang="en-US" sz="1770" dirty="0">
                <a:latin typeface="+mn-lt"/>
                <a:ea typeface="Calibri" panose="020F0502020204030204" pitchFamily="34" charset="0"/>
                <a:cs typeface="Segoe UI" panose="020B0502040204020203" pitchFamily="34" charset="0"/>
              </a:rPr>
              <a:t> </a:t>
            </a:r>
          </a:p>
          <a:p>
            <a:pPr marL="457200" lvl="0" indent="-457200" defTabSz="896386">
              <a:buFontTx/>
              <a:buChar char="•"/>
              <a:defRPr/>
            </a:pPr>
            <a:r>
              <a:rPr lang="en-US" kern="0" dirty="0">
                <a:latin typeface="+mn-lt"/>
                <a:ea typeface="Calibri" panose="020F0502020204030204" pitchFamily="34" charset="0"/>
                <a:cs typeface="Segoe UI Light" panose="020B0502040204020203" pitchFamily="34" charset="0"/>
              </a:rPr>
              <a:t>Copy Files from your USB to </a:t>
            </a:r>
            <a:r>
              <a:rPr lang="en-US" b="1" kern="0" dirty="0">
                <a:latin typeface="+mn-lt"/>
                <a:ea typeface="Calibri" panose="020F0502020204030204" pitchFamily="34" charset="0"/>
                <a:cs typeface="Segoe UI Light" panose="020B0502040204020203" pitchFamily="34" charset="0"/>
              </a:rPr>
              <a:t>C:\Power </a:t>
            </a:r>
            <a:r>
              <a:rPr lang="en-US" b="1" kern="0" dirty="0" err="1">
                <a:latin typeface="+mn-lt"/>
                <a:ea typeface="Calibri" panose="020F0502020204030204" pitchFamily="34" charset="0"/>
                <a:cs typeface="Segoe UI Light" panose="020B0502040204020203" pitchFamily="34" charset="0"/>
              </a:rPr>
              <a:t>BI_Adv_Model</a:t>
            </a:r>
            <a:r>
              <a:rPr lang="en-US" b="1" kern="0" dirty="0">
                <a:latin typeface="+mn-lt"/>
                <a:ea typeface="Calibri" panose="020F0502020204030204" pitchFamily="34" charset="0"/>
                <a:cs typeface="Segoe UI Light" panose="020B0502040204020203" pitchFamily="34" charset="0"/>
              </a:rPr>
              <a:t>\  </a:t>
            </a:r>
            <a:r>
              <a:rPr lang="en-US" sz="1600" kern="0" dirty="0">
                <a:latin typeface="+mn-lt"/>
                <a:ea typeface="Calibri" panose="020F0502020204030204" pitchFamily="34" charset="0"/>
                <a:cs typeface="Segoe UI Light" panose="020B0502040204020203" pitchFamily="34" charset="0"/>
              </a:rPr>
              <a:t> </a:t>
            </a:r>
            <a:r>
              <a:rPr lang="en-US" dirty="0">
                <a:solidFill>
                  <a:prstClr val="black"/>
                </a:solidFill>
                <a:latin typeface="+mn-lt"/>
                <a:cs typeface="Segoe UI Light" panose="020B0502040204020203" pitchFamily="34" charset="0"/>
              </a:rPr>
              <a:t>(Please return the USBs)</a:t>
            </a:r>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4"/>
              </a:rPr>
              <a:t>www.obvience.com </a:t>
            </a:r>
            <a:r>
              <a:rPr lang="en-US" dirty="0">
                <a:hlinkClick r:id="rId4"/>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7" name="Footer Placeholder 6">
            <a:extLst>
              <a:ext uri="{FF2B5EF4-FFF2-40B4-BE49-F238E27FC236}">
                <a16:creationId xmlns:a16="http://schemas.microsoft.com/office/drawing/2014/main" id="{A276B05B-D7FB-4505-93FB-94E6148BDFD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859427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Hierarchies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400013" y="1424858"/>
            <a:ext cx="7069096" cy="400417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lower level field onto the parent.</a:t>
            </a:r>
            <a:endParaRPr lang="en-US" sz="2000" b="1" dirty="0">
              <a:solidFill>
                <a:srgbClr val="00B0F0"/>
              </a:solidFill>
            </a:endParaRPr>
          </a:p>
        </p:txBody>
      </p:sp>
      <p:pic>
        <p:nvPicPr>
          <p:cNvPr id="9" name="Picture 8"/>
          <p:cNvPicPr>
            <a:picLocks noChangeAspect="1"/>
          </p:cNvPicPr>
          <p:nvPr/>
        </p:nvPicPr>
        <p:blipFill>
          <a:blip r:embed="rId4"/>
          <a:stretch>
            <a:fillRect/>
          </a:stretch>
        </p:blipFill>
        <p:spPr>
          <a:xfrm>
            <a:off x="7613964" y="917865"/>
            <a:ext cx="2190939" cy="2888206"/>
          </a:xfrm>
          <a:prstGeom prst="rect">
            <a:avLst/>
          </a:prstGeom>
        </p:spPr>
      </p:pic>
      <p:pic>
        <p:nvPicPr>
          <p:cNvPr id="10" name="Picture 9"/>
          <p:cNvPicPr>
            <a:picLocks noChangeAspect="1"/>
          </p:cNvPicPr>
          <p:nvPr/>
        </p:nvPicPr>
        <p:blipFill>
          <a:blip r:embed="rId5"/>
          <a:stretch>
            <a:fillRect/>
          </a:stretch>
        </p:blipFill>
        <p:spPr>
          <a:xfrm>
            <a:off x="3337276" y="5119276"/>
            <a:ext cx="2535698" cy="1272562"/>
          </a:xfrm>
          <a:prstGeom prst="rect">
            <a:avLst/>
          </a:prstGeom>
        </p:spPr>
      </p:pic>
      <p:sp>
        <p:nvSpPr>
          <p:cNvPr id="2" name="Footer Placeholder 1">
            <a:extLst>
              <a:ext uri="{FF2B5EF4-FFF2-40B4-BE49-F238E27FC236}">
                <a16:creationId xmlns:a16="http://schemas.microsoft.com/office/drawing/2014/main" id="{E2D979B8-DDEA-4733-A997-6CF41AB85D9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907109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Sort By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707338"/>
            <a:ext cx="5491122" cy="2853089"/>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4"/>
          <a:stretch>
            <a:fillRect/>
          </a:stretch>
        </p:blipFill>
        <p:spPr>
          <a:xfrm>
            <a:off x="7574533" y="1727284"/>
            <a:ext cx="3098959" cy="2813195"/>
          </a:xfrm>
          <a:prstGeom prst="rect">
            <a:avLst/>
          </a:prstGeom>
        </p:spPr>
      </p:pic>
      <p:sp>
        <p:nvSpPr>
          <p:cNvPr id="11" name="Rectangle 10"/>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1155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1 Lab</a:t>
            </a:r>
          </a:p>
        </p:txBody>
      </p:sp>
      <p:sp>
        <p:nvSpPr>
          <p:cNvPr id="4" name="Rectangle 3"/>
          <p:cNvSpPr/>
          <p:nvPr/>
        </p:nvSpPr>
        <p:spPr>
          <a:xfrm>
            <a:off x="296948" y="1367991"/>
            <a:ext cx="11354582" cy="2616101"/>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up the file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Create the relationships between the tables!</a:t>
            </a:r>
          </a:p>
          <a:p>
            <a:pPr lvl="1"/>
            <a:r>
              <a:rPr lang="en-US" sz="2400" dirty="0">
                <a:gradFill>
                  <a:gsLst>
                    <a:gs pos="1250">
                      <a:schemeClr val="tx1"/>
                    </a:gs>
                    <a:gs pos="100000">
                      <a:schemeClr val="tx1"/>
                    </a:gs>
                  </a:gsLst>
                  <a:lin ang="5400000" scaled="0"/>
                </a:gradFill>
              </a:rPr>
              <a:t>HINT: You may need to preview some of the tables to see what is in them</a:t>
            </a:r>
          </a:p>
          <a:p>
            <a:pPr lvl="1"/>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rPr>
              <a:t>Think about: What sort of data model are you creating?</a:t>
            </a:r>
          </a:p>
        </p:txBody>
      </p:sp>
      <p:sp>
        <p:nvSpPr>
          <p:cNvPr id="2" name="Footer Placeholder 1">
            <a:extLst>
              <a:ext uri="{FF2B5EF4-FFF2-40B4-BE49-F238E27FC236}">
                <a16:creationId xmlns:a16="http://schemas.microsoft.com/office/drawing/2014/main" id="{8F562194-27A3-4024-9D97-5299A2563CB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791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793478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2</a:t>
            </a:r>
          </a:p>
          <a:p>
            <a:r>
              <a:rPr lang="en-US" sz="6600" b="1" dirty="0">
                <a:solidFill>
                  <a:schemeClr val="tx1"/>
                </a:solidFill>
              </a:rPr>
              <a:t>DAX </a:t>
            </a:r>
            <a:r>
              <a:rPr lang="en-US" sz="6600" b="1" kern="0" dirty="0">
                <a:solidFill>
                  <a:schemeClr val="tx1"/>
                </a:solidFill>
              </a:rPr>
              <a:t>Calculated Columns &amp; Measures</a:t>
            </a:r>
          </a:p>
          <a:p>
            <a:endParaRPr lang="en-US" sz="6600" b="1" i="1" dirty="0">
              <a:solidFill>
                <a:schemeClr val="tx1"/>
              </a:solidFill>
            </a:endParaRPr>
          </a:p>
        </p:txBody>
      </p:sp>
      <p:sp>
        <p:nvSpPr>
          <p:cNvPr id="2" name="Footer Placeholder 1">
            <a:extLst>
              <a:ext uri="{FF2B5EF4-FFF2-40B4-BE49-F238E27FC236}">
                <a16:creationId xmlns:a16="http://schemas.microsoft.com/office/drawing/2014/main" id="{43A5E336-DBB8-4204-A271-18B015BC79B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229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095958"/>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35</a:t>
            </a:fld>
            <a:endParaRPr lang="en-US" dirty="0"/>
          </a:p>
        </p:txBody>
      </p:sp>
    </p:spTree>
    <p:extLst>
      <p:ext uri="{BB962C8B-B14F-4D97-AF65-F5344CB8AC3E}">
        <p14:creationId xmlns:p14="http://schemas.microsoft.com/office/powerpoint/2010/main" val="407213590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Level Set</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DB3E1EF4-2591-447D-B2B2-0D33445429A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27F37051-848B-4172-B256-57CA59B9038E}"/>
              </a:ext>
            </a:extLst>
          </p:cNvPr>
          <p:cNvSpPr>
            <a:spLocks noGrp="1"/>
          </p:cNvSpPr>
          <p:nvPr>
            <p:ph type="sldNum" sz="quarter" idx="11"/>
          </p:nvPr>
        </p:nvSpPr>
        <p:spPr/>
        <p:txBody>
          <a:bodyPr/>
          <a:lstStyle/>
          <a:p>
            <a:fld id="{4E4C8473-95EA-48C2-917D-84A3AF9AB99B}" type="slidenum">
              <a:rPr lang="en-US" smtClean="0"/>
              <a:t>36</a:t>
            </a:fld>
            <a:endParaRPr lang="en-US" dirty="0"/>
          </a:p>
        </p:txBody>
      </p:sp>
    </p:spTree>
    <p:extLst>
      <p:ext uri="{BB962C8B-B14F-4D97-AF65-F5344CB8AC3E}">
        <p14:creationId xmlns:p14="http://schemas.microsoft.com/office/powerpoint/2010/main" val="45081618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71039" y="5720717"/>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FD9D8697-D5D4-46D4-BABB-C3B57A6F0F9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220741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CE160B5B-D833-4AD6-8906-63F14440828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710219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Calculated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272242" y="6090926"/>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FF029D53-E7EC-440D-A639-1C6792CE44D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1423271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2" name="Footer Placeholder 11">
            <a:extLst>
              <a:ext uri="{FF2B5EF4-FFF2-40B4-BE49-F238E27FC236}">
                <a16:creationId xmlns:a16="http://schemas.microsoft.com/office/drawing/2014/main" id="{17707EC7-4DBD-4D4E-BC45-C2FCC31C0A7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61682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553" y="1398052"/>
            <a:ext cx="4399577" cy="613185"/>
          </a:xfrm>
        </p:spPr>
        <p:txBody>
          <a:bodyPr vert="horz" wrap="square" lIns="146304" tIns="91440" rIns="146304" bIns="91440" rtlCol="0" anchor="t">
            <a:noAutofit/>
          </a:bodyPr>
          <a:lstStyle/>
          <a:p>
            <a:r>
              <a:rPr lang="en-US" sz="2800" b="1" dirty="0">
                <a:latin typeface="+mn-lt"/>
              </a:rPr>
              <a:t>Calculated Column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9034" y="36543"/>
            <a:ext cx="11415608"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76553" y="4479296"/>
            <a:ext cx="11370804"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4"/>
          <a:stretch>
            <a:fillRect/>
          </a:stretch>
        </p:blipFill>
        <p:spPr>
          <a:xfrm>
            <a:off x="276553" y="2116176"/>
            <a:ext cx="5539631" cy="1616530"/>
          </a:xfrm>
          <a:prstGeom prst="rect">
            <a:avLst/>
          </a:prstGeom>
        </p:spPr>
      </p:pic>
      <p:pic>
        <p:nvPicPr>
          <p:cNvPr id="5" name="Picture 4">
            <a:extLst>
              <a:ext uri="{FF2B5EF4-FFF2-40B4-BE49-F238E27FC236}">
                <a16:creationId xmlns:a16="http://schemas.microsoft.com/office/drawing/2014/main" id="{68E44F42-10DA-4031-93FC-6B1EFB51FC0A}"/>
              </a:ext>
            </a:extLst>
          </p:cNvPr>
          <p:cNvPicPr>
            <a:picLocks noChangeAspect="1"/>
          </p:cNvPicPr>
          <p:nvPr/>
        </p:nvPicPr>
        <p:blipFill>
          <a:blip r:embed="rId5"/>
          <a:stretch>
            <a:fillRect/>
          </a:stretch>
        </p:blipFill>
        <p:spPr>
          <a:xfrm>
            <a:off x="6509663" y="2116176"/>
            <a:ext cx="5062743" cy="1616530"/>
          </a:xfrm>
          <a:prstGeom prst="rect">
            <a:avLst/>
          </a:prstGeom>
        </p:spPr>
      </p:pic>
      <p:sp>
        <p:nvSpPr>
          <p:cNvPr id="10" name="Title 1">
            <a:extLst>
              <a:ext uri="{FF2B5EF4-FFF2-40B4-BE49-F238E27FC236}">
                <a16:creationId xmlns:a16="http://schemas.microsoft.com/office/drawing/2014/main" id="{E9F4737A-5A03-4A1F-8124-3D165C0A2968}"/>
              </a:ext>
            </a:extLst>
          </p:cNvPr>
          <p:cNvSpPr txBox="1">
            <a:spLocks/>
          </p:cNvSpPr>
          <p:nvPr/>
        </p:nvSpPr>
        <p:spPr>
          <a:xfrm>
            <a:off x="6407576" y="1398052"/>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Custom Column in “Query Editor”</a:t>
            </a:r>
          </a:p>
        </p:txBody>
      </p:sp>
      <p:sp>
        <p:nvSpPr>
          <p:cNvPr id="3" name="Footer Placeholder 2">
            <a:extLst>
              <a:ext uri="{FF2B5EF4-FFF2-40B4-BE49-F238E27FC236}">
                <a16:creationId xmlns:a16="http://schemas.microsoft.com/office/drawing/2014/main" id="{4D1589AC-86CE-4A64-9065-C714F75FA75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5830629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0092" y="1661841"/>
            <a:ext cx="5146431" cy="3336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
        <p:nvSpPr>
          <p:cNvPr id="4" name="Footer Placeholder 3">
            <a:extLst>
              <a:ext uri="{FF2B5EF4-FFF2-40B4-BE49-F238E27FC236}">
                <a16:creationId xmlns:a16="http://schemas.microsoft.com/office/drawing/2014/main" id="{B02DB027-4792-421B-BF79-0599931D489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982090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
        <p:nvSpPr>
          <p:cNvPr id="11" name="Footer Placeholder 10">
            <a:extLst>
              <a:ext uri="{FF2B5EF4-FFF2-40B4-BE49-F238E27FC236}">
                <a16:creationId xmlns:a16="http://schemas.microsoft.com/office/drawing/2014/main" id="{55CA9797-6C5B-451B-9FCE-EE6F4D15D93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964188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8C917F09-A5C7-4A60-8EA0-57EEEA65A13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131670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C89F7766-69C0-423C-A3C8-E203BDB492B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247743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5" y="49189"/>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Best Practices – Calculated Columns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
        <p:nvSpPr>
          <p:cNvPr id="3" name="Footer Placeholder 2">
            <a:extLst>
              <a:ext uri="{FF2B5EF4-FFF2-40B4-BE49-F238E27FC236}">
                <a16:creationId xmlns:a16="http://schemas.microsoft.com/office/drawing/2014/main" id="{6CEB4131-A798-465F-B6AB-8C5D7006316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2388366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431F14B7-276B-43AD-A8B5-CD4CC7797BD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108899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Default Summarization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1303337" y="1985462"/>
            <a:ext cx="4407278" cy="3295650"/>
          </a:xfrm>
          <a:prstGeom prst="rect">
            <a:avLst/>
          </a:prstGeom>
        </p:spPr>
      </p:pic>
      <p:pic>
        <p:nvPicPr>
          <p:cNvPr id="5" name="Picture 4"/>
          <p:cNvPicPr>
            <a:picLocks noChangeAspect="1"/>
          </p:cNvPicPr>
          <p:nvPr/>
        </p:nvPicPr>
        <p:blipFill>
          <a:blip r:embed="rId6"/>
          <a:stretch>
            <a:fillRect/>
          </a:stretch>
        </p:blipFill>
        <p:spPr>
          <a:xfrm>
            <a:off x="6230632" y="2647188"/>
            <a:ext cx="1674104" cy="250303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360039" y="5681621"/>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7865987" y="3617587"/>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For an individual visualization</a:t>
            </a:r>
          </a:p>
        </p:txBody>
      </p:sp>
      <p:sp>
        <p:nvSpPr>
          <p:cNvPr id="14" name="Rectangle 13"/>
          <p:cNvSpPr/>
          <p:nvPr/>
        </p:nvSpPr>
        <p:spPr bwMode="auto">
          <a:xfrm>
            <a:off x="6967958" y="3776845"/>
            <a:ext cx="898030" cy="13733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106FE780-EBB0-454E-9121-76933250C34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3484306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Quick Measures are wizard driven DAX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Quick 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215991"/>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buFont typeface="Arial" panose="020B0604020202020204" pitchFamily="34" charset="0"/>
              <a:buChar char="•"/>
            </a:pPr>
            <a:r>
              <a:rPr lang="en-US" sz="2400" dirty="0" err="1">
                <a:gradFill>
                  <a:gsLst>
                    <a:gs pos="2917">
                      <a:schemeClr val="tx1"/>
                    </a:gs>
                    <a:gs pos="30000">
                      <a:schemeClr val="tx1"/>
                    </a:gs>
                  </a:gsLst>
                  <a:lin ang="5400000" scaled="0"/>
                </a:gradFill>
              </a:rPr>
              <a:t>Right+Click</a:t>
            </a:r>
            <a:r>
              <a:rPr lang="en-US" sz="2400" dirty="0">
                <a:gradFill>
                  <a:gsLst>
                    <a:gs pos="2917">
                      <a:schemeClr val="tx1"/>
                    </a:gs>
                    <a:gs pos="30000">
                      <a:schemeClr val="tx1"/>
                    </a:gs>
                  </a:gsLst>
                  <a:lin ang="5400000" scaled="0"/>
                </a:gradFill>
              </a:rPr>
              <a:t> a table and select </a:t>
            </a:r>
            <a:r>
              <a:rPr lang="en-US" sz="2400" b="1" dirty="0">
                <a:gradFill>
                  <a:gsLst>
                    <a:gs pos="2917">
                      <a:schemeClr val="tx1"/>
                    </a:gs>
                    <a:gs pos="30000">
                      <a:schemeClr val="tx1"/>
                    </a:gs>
                  </a:gsLst>
                  <a:lin ang="5400000" scaled="0"/>
                </a:gra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calculation type and fill-in parameters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is generated automatically </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Great way to learn DAX</a:t>
            </a:r>
          </a:p>
        </p:txBody>
      </p:sp>
      <p:sp>
        <p:nvSpPr>
          <p:cNvPr id="3" name="Footer Placeholder 2">
            <a:extLst>
              <a:ext uri="{FF2B5EF4-FFF2-40B4-BE49-F238E27FC236}">
                <a16:creationId xmlns:a16="http://schemas.microsoft.com/office/drawing/2014/main" id="{524D6414-F710-4D83-A625-E7373BDD34C7}"/>
              </a:ext>
            </a:extLst>
          </p:cNvPr>
          <p:cNvSpPr>
            <a:spLocks noGrp="1"/>
          </p:cNvSpPr>
          <p:nvPr>
            <p:ph type="ftr" sz="quarter" idx="3"/>
          </p:nvPr>
        </p:nvSpPr>
        <p:spPr/>
        <p:txBody>
          <a:bodyPr/>
          <a:lstStyle/>
          <a:p>
            <a:r>
              <a:rPr lang="en-US"/>
              <a:t>© 2017 Microsoft. All rights reserved.</a:t>
            </a:r>
            <a:endParaRPr lang="en-US" dirty="0"/>
          </a:p>
        </p:txBody>
      </p:sp>
      <p:pic>
        <p:nvPicPr>
          <p:cNvPr id="4" name="Picture 3">
            <a:extLst>
              <a:ext uri="{FF2B5EF4-FFF2-40B4-BE49-F238E27FC236}">
                <a16:creationId xmlns:a16="http://schemas.microsoft.com/office/drawing/2014/main" id="{25273823-43F5-4EB3-BB25-C475BAB5C7CF}"/>
              </a:ext>
            </a:extLst>
          </p:cNvPr>
          <p:cNvPicPr>
            <a:picLocks noChangeAspect="1"/>
          </p:cNvPicPr>
          <p:nvPr/>
        </p:nvPicPr>
        <p:blipFill>
          <a:blip r:embed="rId4"/>
          <a:stretch>
            <a:fillRect/>
          </a:stretch>
        </p:blipFill>
        <p:spPr>
          <a:xfrm>
            <a:off x="8814217" y="958593"/>
            <a:ext cx="2626499" cy="2830957"/>
          </a:xfrm>
          <a:prstGeom prst="rect">
            <a:avLst/>
          </a:prstGeom>
          <a:ln>
            <a:solidFill>
              <a:schemeClr val="tx1"/>
            </a:solidFill>
          </a:ln>
        </p:spPr>
      </p:pic>
      <p:pic>
        <p:nvPicPr>
          <p:cNvPr id="5" name="Picture 4">
            <a:extLst>
              <a:ext uri="{FF2B5EF4-FFF2-40B4-BE49-F238E27FC236}">
                <a16:creationId xmlns:a16="http://schemas.microsoft.com/office/drawing/2014/main" id="{35CC06B0-0209-4D0D-96B8-0A4C9DD4514B}"/>
              </a:ext>
            </a:extLst>
          </p:cNvPr>
          <p:cNvPicPr>
            <a:picLocks noChangeAspect="1"/>
          </p:cNvPicPr>
          <p:nvPr/>
        </p:nvPicPr>
        <p:blipFill>
          <a:blip r:embed="rId5"/>
          <a:stretch>
            <a:fillRect/>
          </a:stretch>
        </p:blipFill>
        <p:spPr>
          <a:xfrm>
            <a:off x="1545067" y="4099448"/>
            <a:ext cx="5526813" cy="997499"/>
          </a:xfrm>
          <a:prstGeom prst="rect">
            <a:avLst/>
          </a:prstGeom>
          <a:ln>
            <a:solidFill>
              <a:schemeClr val="tx1">
                <a:lumMod val="65000"/>
                <a:lumOff val="35000"/>
              </a:schemeClr>
            </a:solidFill>
          </a:ln>
        </p:spPr>
      </p:pic>
      <p:pic>
        <p:nvPicPr>
          <p:cNvPr id="11" name="Picture 10">
            <a:extLst>
              <a:ext uri="{FF2B5EF4-FFF2-40B4-BE49-F238E27FC236}">
                <a16:creationId xmlns:a16="http://schemas.microsoft.com/office/drawing/2014/main" id="{4529E8C1-756C-4FEE-A287-C14492B5F0D9}"/>
              </a:ext>
            </a:extLst>
          </p:cNvPr>
          <p:cNvPicPr>
            <a:picLocks noChangeAspect="1"/>
          </p:cNvPicPr>
          <p:nvPr/>
        </p:nvPicPr>
        <p:blipFill>
          <a:blip r:embed="rId6"/>
          <a:stretch>
            <a:fillRect/>
          </a:stretch>
        </p:blipFill>
        <p:spPr>
          <a:xfrm>
            <a:off x="7329747" y="3919958"/>
            <a:ext cx="2225233" cy="1356478"/>
          </a:xfrm>
          <a:prstGeom prst="rect">
            <a:avLst/>
          </a:prstGeom>
          <a:ln>
            <a:solidFill>
              <a:schemeClr val="tx1">
                <a:lumMod val="65000"/>
                <a:lumOff val="35000"/>
              </a:schemeClr>
            </a:solidFill>
          </a:ln>
        </p:spPr>
      </p:pic>
      <p:sp>
        <p:nvSpPr>
          <p:cNvPr id="12" name="TextBox 11">
            <a:extLst>
              <a:ext uri="{FF2B5EF4-FFF2-40B4-BE49-F238E27FC236}">
                <a16:creationId xmlns:a16="http://schemas.microsoft.com/office/drawing/2014/main" id="{86BF4F29-6C0E-4487-AC92-95155940C343}"/>
              </a:ext>
            </a:extLst>
          </p:cNvPr>
          <p:cNvSpPr txBox="1"/>
          <p:nvPr/>
        </p:nvSpPr>
        <p:spPr>
          <a:xfrm>
            <a:off x="161544" y="5600873"/>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chemeClr val="accent1"/>
                </a:solidFill>
              </a:rPr>
              <a:t>https://community.powerbi.com/t5/Quick-Measures-Gallery/bd-p/QuickMeasuresGallery</a:t>
            </a:r>
          </a:p>
        </p:txBody>
      </p:sp>
    </p:spTree>
    <p:extLst>
      <p:ext uri="{BB962C8B-B14F-4D97-AF65-F5344CB8AC3E}">
        <p14:creationId xmlns:p14="http://schemas.microsoft.com/office/powerpoint/2010/main" val="40991596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0768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366FB7F3-88FF-4C67-BCEF-5257791B0B8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672182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0" y="36543"/>
            <a:ext cx="11454641"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3544415598"/>
              </p:ext>
            </p:extLst>
          </p:nvPr>
        </p:nvGraphicFramePr>
        <p:xfrm>
          <a:off x="1048871" y="1331259"/>
          <a:ext cx="10300447" cy="4464012"/>
        </p:xfrm>
        <a:graphic>
          <a:graphicData uri="http://schemas.openxmlformats.org/drawingml/2006/table">
            <a:tbl>
              <a:tblPr firstRow="1">
                <a:tableStyleId>{2D5ABB26-0587-4C30-8999-92F81FD0307C}</a:tableStyleId>
              </a:tblPr>
              <a:tblGrid>
                <a:gridCol w="1877209">
                  <a:extLst>
                    <a:ext uri="{9D8B030D-6E8A-4147-A177-3AD203B41FA5}">
                      <a16:colId xmlns:a16="http://schemas.microsoft.com/office/drawing/2014/main" val="3079094763"/>
                    </a:ext>
                  </a:extLst>
                </a:gridCol>
                <a:gridCol w="391886">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endParaRPr lang="en-US" sz="2400" dirty="0"/>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Module 1</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Basics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Module 2</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Module 3</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Module 4</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Module 5</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
        <p:nvSpPr>
          <p:cNvPr id="6" name="Footer Placeholder 5">
            <a:extLst>
              <a:ext uri="{FF2B5EF4-FFF2-40B4-BE49-F238E27FC236}">
                <a16:creationId xmlns:a16="http://schemas.microsoft.com/office/drawing/2014/main" id="{BB0220D4-66EB-4AB2-AE23-DF5ADB6F7B4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982112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90CDC7-5F77-4325-8639-BC4DBDB459F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519870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966469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EDB67A6D-9B93-45AB-A976-7CE145B8E56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4887564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 vs. Measure</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CB5AE66-761E-46F7-9B93-41CC01E0816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92205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2 Lab</a:t>
            </a:r>
          </a:p>
        </p:txBody>
      </p:sp>
      <p:sp>
        <p:nvSpPr>
          <p:cNvPr id="4" name="Rectangle 3"/>
          <p:cNvSpPr/>
          <p:nvPr/>
        </p:nvSpPr>
        <p:spPr>
          <a:xfrm>
            <a:off x="296948" y="1367991"/>
            <a:ext cx="11040139" cy="3785652"/>
          </a:xfrm>
          <a:prstGeom prst="rect">
            <a:avLst/>
          </a:prstGeom>
        </p:spPr>
        <p:txBody>
          <a:bodyPr wrap="square">
            <a:spAutoFit/>
          </a:bodyPr>
          <a:lstStyle/>
          <a:p>
            <a:pPr marL="457200" indent="-457200">
              <a:buFont typeface="+mj-lt"/>
              <a:buAutoNum type="arabicPeriod"/>
            </a:pPr>
            <a:r>
              <a:rPr lang="en-US" sz="2400" dirty="0">
                <a:gradFill>
                  <a:gsLst>
                    <a:gs pos="1250">
                      <a:schemeClr val="tx1"/>
                    </a:gs>
                    <a:gs pos="100000">
                      <a:schemeClr val="tx1"/>
                    </a:gs>
                  </a:gsLst>
                  <a:lin ang="5400000" scaled="0"/>
                </a:gradFill>
              </a:rPr>
              <a:t>Create a MEASURE for Total Units Sold </a:t>
            </a:r>
          </a:p>
          <a:p>
            <a:pPr lvl="1"/>
            <a:r>
              <a:rPr lang="en-US" sz="2400" dirty="0">
                <a:gradFill>
                  <a:gsLst>
                    <a:gs pos="1250">
                      <a:schemeClr val="tx1"/>
                    </a:gs>
                    <a:gs pos="100000">
                      <a:schemeClr val="tx1"/>
                    </a:gs>
                  </a:gsLst>
                  <a:lin ang="5400000" scaled="0"/>
                </a:gradFill>
              </a:rPr>
              <a:t>HINT: The formula will probably use SUM()</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Create a CALCULATED COLUMN on the fact table that shows product category and campaign traffic channel combined</a:t>
            </a:r>
          </a:p>
          <a:p>
            <a:pPr lvl="1"/>
            <a:r>
              <a:rPr lang="en-US" sz="2400" i="1" dirty="0">
                <a:gradFill>
                  <a:gsLst>
                    <a:gs pos="1250">
                      <a:schemeClr val="tx1"/>
                    </a:gs>
                    <a:gs pos="100000">
                      <a:schemeClr val="tx1"/>
                    </a:gs>
                  </a:gsLst>
                  <a:lin ang="5400000" scaled="0"/>
                </a:gradFill>
              </a:rPr>
              <a:t>Example</a:t>
            </a:r>
            <a:r>
              <a:rPr lang="en-US" sz="2400" dirty="0">
                <a:gradFill>
                  <a:gsLst>
                    <a:gs pos="1250">
                      <a:schemeClr val="tx1"/>
                    </a:gs>
                    <a:gs pos="100000">
                      <a:schemeClr val="tx1"/>
                    </a:gs>
                  </a:gsLst>
                  <a:lin ang="5400000" scaled="0"/>
                </a:gradFill>
              </a:rPr>
              <a:t>: Urban, Organic Search</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It is fairly easy to see that the CALCULATED COLUMN is working. Create some visuals that allow you to confirm that the Total Units Sold MEASURE is working right</a:t>
            </a:r>
          </a:p>
        </p:txBody>
      </p:sp>
      <p:sp>
        <p:nvSpPr>
          <p:cNvPr id="2" name="Footer Placeholder 1">
            <a:extLst>
              <a:ext uri="{FF2B5EF4-FFF2-40B4-BE49-F238E27FC236}">
                <a16:creationId xmlns:a16="http://schemas.microsoft.com/office/drawing/2014/main" id="{71E98D60-BD0E-4335-8E3E-F31605AAC07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9988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59971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3</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3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A50EAF0E-72B1-47F4-AFE8-EAD964B01655}"/>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3742F254-AEA0-4560-9878-B3E4B71FFFFB}"/>
              </a:ext>
            </a:extLst>
          </p:cNvPr>
          <p:cNvSpPr>
            <a:spLocks noGrp="1"/>
          </p:cNvSpPr>
          <p:nvPr>
            <p:ph type="sldNum" sz="quarter" idx="11"/>
          </p:nvPr>
        </p:nvSpPr>
        <p:spPr/>
        <p:txBody>
          <a:bodyPr/>
          <a:lstStyle/>
          <a:p>
            <a:fld id="{4E4C8473-95EA-48C2-917D-84A3AF9AB99B}" type="slidenum">
              <a:rPr lang="en-US" smtClean="0"/>
              <a:t>57</a:t>
            </a:fld>
            <a:endParaRPr lang="en-US" dirty="0"/>
          </a:p>
        </p:txBody>
      </p:sp>
    </p:spTree>
    <p:extLst>
      <p:ext uri="{BB962C8B-B14F-4D97-AF65-F5344CB8AC3E}">
        <p14:creationId xmlns:p14="http://schemas.microsoft.com/office/powerpoint/2010/main" val="1585355010"/>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31AA653F-87AB-4372-9DED-F59C56F397D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209087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012269"/>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1974822" y="1705165"/>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440463" y="1713098"/>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4"/>
          <a:stretch>
            <a:fillRect/>
          </a:stretch>
        </p:blipFill>
        <p:spPr>
          <a:xfrm>
            <a:off x="2061640" y="2519865"/>
            <a:ext cx="2682977" cy="3613077"/>
          </a:xfrm>
          <a:prstGeom prst="rect">
            <a:avLst/>
          </a:prstGeom>
        </p:spPr>
      </p:pic>
      <p:pic>
        <p:nvPicPr>
          <p:cNvPr id="11" name="Picture 10"/>
          <p:cNvPicPr>
            <a:picLocks noChangeAspect="1"/>
          </p:cNvPicPr>
          <p:nvPr/>
        </p:nvPicPr>
        <p:blipFill>
          <a:blip r:embed="rId5"/>
          <a:stretch>
            <a:fillRect/>
          </a:stretch>
        </p:blipFill>
        <p:spPr>
          <a:xfrm>
            <a:off x="6440463" y="2519864"/>
            <a:ext cx="3768094" cy="3613077"/>
          </a:xfrm>
          <a:prstGeom prst="rect">
            <a:avLst/>
          </a:prstGeom>
        </p:spPr>
      </p:pic>
      <p:sp>
        <p:nvSpPr>
          <p:cNvPr id="13" name="Arrow: Right 12">
            <a:extLst>
              <a:ext uri="{FF2B5EF4-FFF2-40B4-BE49-F238E27FC236}">
                <a16:creationId xmlns:a16="http://schemas.microsoft.com/office/drawing/2014/main" id="{396799C3-6561-4026-B567-CA1C5AB94CF4}"/>
              </a:ext>
            </a:extLst>
          </p:cNvPr>
          <p:cNvSpPr/>
          <p:nvPr/>
        </p:nvSpPr>
        <p:spPr bwMode="auto">
          <a:xfrm>
            <a:off x="5342781" y="1740323"/>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C68B9FDD-ADB3-44E6-9B0C-66B909CB81F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5584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1</a:t>
            </a:r>
          </a:p>
          <a:p>
            <a:r>
              <a:rPr lang="en-US" sz="6600" b="1" dirty="0">
                <a:solidFill>
                  <a:schemeClr val="tx1"/>
                </a:solidFill>
              </a:rPr>
              <a:t>Data Modeling Basics &amp;</a:t>
            </a:r>
          </a:p>
          <a:p>
            <a:r>
              <a:rPr lang="en-US" sz="6600" b="1" i="1" dirty="0">
                <a:solidFill>
                  <a:schemeClr val="tx1"/>
                </a:solidFill>
              </a:rPr>
              <a:t>Power BI Desktop</a:t>
            </a:r>
            <a:r>
              <a:rPr lang="en-US" sz="6600" b="1" dirty="0">
                <a:solidFill>
                  <a:schemeClr val="tx1"/>
                </a:solidFill>
              </a:rPr>
              <a:t> Internals</a:t>
            </a:r>
            <a:endParaRPr lang="en-US" sz="6600" b="1" i="1" dirty="0">
              <a:solidFill>
                <a:schemeClr val="tx1"/>
              </a:solidFill>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058920"/>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814489"/>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11966" y="3248360"/>
            <a:ext cx="3246809" cy="3113237"/>
          </a:xfrm>
          <a:prstGeom prst="rect">
            <a:avLst/>
          </a:prstGeom>
        </p:spPr>
      </p:pic>
      <p:sp>
        <p:nvSpPr>
          <p:cNvPr id="3" name="Footer Placeholder 2">
            <a:extLst>
              <a:ext uri="{FF2B5EF4-FFF2-40B4-BE49-F238E27FC236}">
                <a16:creationId xmlns:a16="http://schemas.microsoft.com/office/drawing/2014/main" id="{A482DBB7-4CDC-4DA3-BAA7-A3702EBF491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4966436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
        <p:nvSpPr>
          <p:cNvPr id="5" name="Footer Placeholder 4">
            <a:extLst>
              <a:ext uri="{FF2B5EF4-FFF2-40B4-BE49-F238E27FC236}">
                <a16:creationId xmlns:a16="http://schemas.microsoft.com/office/drawing/2014/main" id="{DB29D252-9B4B-486D-A504-CB963D4A91C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5369593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CB51BA17-9DC2-499B-B15A-214E106C73D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3969880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05345" y="1265440"/>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4"/>
          <a:stretch>
            <a:fillRect/>
          </a:stretch>
        </p:blipFill>
        <p:spPr>
          <a:xfrm>
            <a:off x="305345" y="2872237"/>
            <a:ext cx="6814433" cy="3150875"/>
          </a:xfrm>
          <a:prstGeom prst="rect">
            <a:avLst/>
          </a:prstGeom>
        </p:spPr>
      </p:pic>
      <p:sp>
        <p:nvSpPr>
          <p:cNvPr id="4" name="TextBox 3">
            <a:extLst>
              <a:ext uri="{FF2B5EF4-FFF2-40B4-BE49-F238E27FC236}">
                <a16:creationId xmlns:a16="http://schemas.microsoft.com/office/drawing/2014/main" id="{1FD2C1C0-C751-42C0-9F38-6CF90AB42043}"/>
              </a:ext>
            </a:extLst>
          </p:cNvPr>
          <p:cNvSpPr txBox="1"/>
          <p:nvPr/>
        </p:nvSpPr>
        <p:spPr>
          <a:xfrm>
            <a:off x="7430186" y="5746113"/>
            <a:ext cx="4760950"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
        <p:nvSpPr>
          <p:cNvPr id="2" name="Footer Placeholder 1">
            <a:extLst>
              <a:ext uri="{FF2B5EF4-FFF2-40B4-BE49-F238E27FC236}">
                <a16:creationId xmlns:a16="http://schemas.microsoft.com/office/drawing/2014/main" id="{38EC6513-BBAE-481F-8B17-F89126E782D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839882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666058A3-874C-487A-8CE4-5F57E5B3A70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3378316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452071"/>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4"/>
          <a:stretch>
            <a:fillRect/>
          </a:stretch>
        </p:blipFill>
        <p:spPr>
          <a:xfrm>
            <a:off x="6095420" y="2249964"/>
            <a:ext cx="3026217" cy="3250381"/>
          </a:xfrm>
          <a:prstGeom prst="rect">
            <a:avLst/>
          </a:prstGeom>
        </p:spPr>
      </p:pic>
      <p:pic>
        <p:nvPicPr>
          <p:cNvPr id="3" name="Picture 2"/>
          <p:cNvPicPr>
            <a:picLocks noChangeAspect="1"/>
          </p:cNvPicPr>
          <p:nvPr/>
        </p:nvPicPr>
        <p:blipFill>
          <a:blip r:embed="rId5"/>
          <a:stretch>
            <a:fillRect/>
          </a:stretch>
        </p:blipFill>
        <p:spPr>
          <a:xfrm>
            <a:off x="355042" y="2249963"/>
            <a:ext cx="5088294" cy="3250381"/>
          </a:xfrm>
          <a:prstGeom prst="rect">
            <a:avLst/>
          </a:prstGeom>
        </p:spPr>
      </p:pic>
      <p:sp>
        <p:nvSpPr>
          <p:cNvPr id="2" name="Rectangle 1">
            <a:extLst>
              <a:ext uri="{FF2B5EF4-FFF2-40B4-BE49-F238E27FC236}">
                <a16:creationId xmlns:a16="http://schemas.microsoft.com/office/drawing/2014/main" id="{7572A61B-A275-4F2A-98F9-E8DBFE339775}"/>
              </a:ext>
            </a:extLst>
          </p:cNvPr>
          <p:cNvSpPr/>
          <p:nvPr/>
        </p:nvSpPr>
        <p:spPr>
          <a:xfrm>
            <a:off x="355042" y="5928904"/>
            <a:ext cx="6131161" cy="276999"/>
          </a:xfrm>
          <a:prstGeom prst="rect">
            <a:avLst/>
          </a:prstGeom>
        </p:spPr>
        <p:txBody>
          <a:bodyPr wrap="square">
            <a:spAutoFit/>
          </a:bodyPr>
          <a:lstStyle/>
          <a:p>
            <a:r>
              <a:rPr lang="en-US" sz="1200" dirty="0"/>
              <a:t>*Ignore filter on ANY column from the </a:t>
            </a:r>
            <a:r>
              <a:rPr lang="en-US" sz="1200" dirty="0" err="1"/>
              <a:t>GeographyDim</a:t>
            </a:r>
            <a:r>
              <a:rPr lang="en-US" sz="1200" dirty="0"/>
              <a:t> table, but allows filters from Year </a:t>
            </a:r>
          </a:p>
        </p:txBody>
      </p:sp>
      <p:sp>
        <p:nvSpPr>
          <p:cNvPr id="9" name="Footer Placeholder 8">
            <a:extLst>
              <a:ext uri="{FF2B5EF4-FFF2-40B4-BE49-F238E27FC236}">
                <a16:creationId xmlns:a16="http://schemas.microsoft.com/office/drawing/2014/main" id="{3BA3EC30-9BE7-497A-B4FC-1454A9CD1F9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952464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423818"/>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4"/>
          <a:stretch>
            <a:fillRect/>
          </a:stretch>
        </p:blipFill>
        <p:spPr>
          <a:xfrm>
            <a:off x="5904841" y="2180778"/>
            <a:ext cx="3941912" cy="3295289"/>
          </a:xfrm>
          <a:prstGeom prst="rect">
            <a:avLst/>
          </a:prstGeom>
        </p:spPr>
      </p:pic>
      <p:pic>
        <p:nvPicPr>
          <p:cNvPr id="3" name="Picture 2"/>
          <p:cNvPicPr>
            <a:picLocks noChangeAspect="1"/>
          </p:cNvPicPr>
          <p:nvPr/>
        </p:nvPicPr>
        <p:blipFill>
          <a:blip r:embed="rId5"/>
          <a:stretch>
            <a:fillRect/>
          </a:stretch>
        </p:blipFill>
        <p:spPr>
          <a:xfrm>
            <a:off x="355042" y="2180777"/>
            <a:ext cx="4891974" cy="3295289"/>
          </a:xfrm>
          <a:prstGeom prst="rect">
            <a:avLst/>
          </a:prstGeom>
        </p:spPr>
      </p:pic>
      <p:sp>
        <p:nvSpPr>
          <p:cNvPr id="2" name="Rectangle 1">
            <a:extLst>
              <a:ext uri="{FF2B5EF4-FFF2-40B4-BE49-F238E27FC236}">
                <a16:creationId xmlns:a16="http://schemas.microsoft.com/office/drawing/2014/main" id="{9271C1B3-F532-413D-8077-94E1EBDEFD68}"/>
              </a:ext>
            </a:extLst>
          </p:cNvPr>
          <p:cNvSpPr/>
          <p:nvPr/>
        </p:nvSpPr>
        <p:spPr>
          <a:xfrm>
            <a:off x="355042" y="5863693"/>
            <a:ext cx="6423445"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5" name="Footer Placeholder 4">
            <a:extLst>
              <a:ext uri="{FF2B5EF4-FFF2-40B4-BE49-F238E27FC236}">
                <a16:creationId xmlns:a16="http://schemas.microsoft.com/office/drawing/2014/main" id="{7776781C-00C3-4901-9B64-008DA6BFB8A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208214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368151"/>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4"/>
          <a:stretch>
            <a:fillRect/>
          </a:stretch>
        </p:blipFill>
        <p:spPr>
          <a:xfrm>
            <a:off x="7775504" y="2124692"/>
            <a:ext cx="3009900" cy="2562225"/>
          </a:xfrm>
          <a:prstGeom prst="rect">
            <a:avLst/>
          </a:prstGeom>
        </p:spPr>
      </p:pic>
      <p:pic>
        <p:nvPicPr>
          <p:cNvPr id="9" name="Picture 8"/>
          <p:cNvPicPr>
            <a:picLocks noChangeAspect="1"/>
          </p:cNvPicPr>
          <p:nvPr/>
        </p:nvPicPr>
        <p:blipFill>
          <a:blip r:embed="rId5"/>
          <a:stretch>
            <a:fillRect/>
          </a:stretch>
        </p:blipFill>
        <p:spPr>
          <a:xfrm>
            <a:off x="355042" y="2122827"/>
            <a:ext cx="6528976" cy="1124262"/>
          </a:xfrm>
          <a:prstGeom prst="rect">
            <a:avLst/>
          </a:prstGeom>
        </p:spPr>
      </p:pic>
      <p:sp>
        <p:nvSpPr>
          <p:cNvPr id="2" name="Rectangle 1">
            <a:extLst>
              <a:ext uri="{FF2B5EF4-FFF2-40B4-BE49-F238E27FC236}">
                <a16:creationId xmlns:a16="http://schemas.microsoft.com/office/drawing/2014/main" id="{4468BC84-50FD-4788-B466-83AE2BC63918}"/>
              </a:ext>
            </a:extLst>
          </p:cNvPr>
          <p:cNvSpPr/>
          <p:nvPr/>
        </p:nvSpPr>
        <p:spPr>
          <a:xfrm>
            <a:off x="355042" y="5337313"/>
            <a:ext cx="6639339"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3" name="Footer Placeholder 2">
            <a:extLst>
              <a:ext uri="{FF2B5EF4-FFF2-40B4-BE49-F238E27FC236}">
                <a16:creationId xmlns:a16="http://schemas.microsoft.com/office/drawing/2014/main" id="{07E6DE0B-15F8-4ECA-B12C-6C0C41FB0ED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0501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DE969173-4217-4FFF-89FD-B05638B48A2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177578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06847" y="1331843"/>
            <a:ext cx="7315249" cy="381794"/>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4"/>
          <a:stretch>
            <a:fillRect/>
          </a:stretch>
        </p:blipFill>
        <p:spPr>
          <a:xfrm>
            <a:off x="5360172" y="2021362"/>
            <a:ext cx="1471656" cy="1984107"/>
          </a:xfrm>
          <a:prstGeom prst="rect">
            <a:avLst/>
          </a:prstGeom>
        </p:spPr>
      </p:pic>
      <p:pic>
        <p:nvPicPr>
          <p:cNvPr id="5" name="Picture 4"/>
          <p:cNvPicPr>
            <a:picLocks noChangeAspect="1"/>
          </p:cNvPicPr>
          <p:nvPr/>
        </p:nvPicPr>
        <p:blipFill>
          <a:blip r:embed="rId5"/>
          <a:stretch>
            <a:fillRect/>
          </a:stretch>
        </p:blipFill>
        <p:spPr>
          <a:xfrm>
            <a:off x="506847" y="2021362"/>
            <a:ext cx="3715462" cy="3793030"/>
          </a:xfrm>
          <a:prstGeom prst="rect">
            <a:avLst/>
          </a:prstGeom>
        </p:spPr>
      </p:pic>
      <p:sp>
        <p:nvSpPr>
          <p:cNvPr id="2" name="TextBox 1">
            <a:extLst>
              <a:ext uri="{FF2B5EF4-FFF2-40B4-BE49-F238E27FC236}">
                <a16:creationId xmlns:a16="http://schemas.microsoft.com/office/drawing/2014/main" id="{CD58CB44-1E35-46BD-94BA-5B73A26FEC21}"/>
              </a:ext>
            </a:extLst>
          </p:cNvPr>
          <p:cNvSpPr txBox="1"/>
          <p:nvPr/>
        </p:nvSpPr>
        <p:spPr>
          <a:xfrm>
            <a:off x="5151118" y="5537393"/>
            <a:ext cx="2763078"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*Ignores filter on the Year Slicer</a:t>
            </a:r>
          </a:p>
        </p:txBody>
      </p:sp>
      <p:sp>
        <p:nvSpPr>
          <p:cNvPr id="3" name="Footer Placeholder 2">
            <a:extLst>
              <a:ext uri="{FF2B5EF4-FFF2-40B4-BE49-F238E27FC236}">
                <a16:creationId xmlns:a16="http://schemas.microsoft.com/office/drawing/2014/main" id="{430AADE7-1592-4BD0-A5D3-340A5B7AFD0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071416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1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88023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Convert Row Context to Filter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
        <p:nvSpPr>
          <p:cNvPr id="3" name="Footer Placeholder 2">
            <a:extLst>
              <a:ext uri="{FF2B5EF4-FFF2-40B4-BE49-F238E27FC236}">
                <a16:creationId xmlns:a16="http://schemas.microsoft.com/office/drawing/2014/main" id="{003C6F04-E32A-4E5F-98E5-768FC1FACC9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373215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0A66DB2-28FF-4416-BDC6-382F14C30CCB}"/>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1E8B0176-E3BC-474F-8D5C-8C98B8228B8E}"/>
              </a:ext>
            </a:extLst>
          </p:cNvPr>
          <p:cNvSpPr>
            <a:spLocks noGrp="1"/>
          </p:cNvSpPr>
          <p:nvPr>
            <p:ph type="sldNum" sz="quarter" idx="11"/>
          </p:nvPr>
        </p:nvSpPr>
        <p:spPr/>
        <p:txBody>
          <a:bodyPr/>
          <a:lstStyle/>
          <a:p>
            <a:fld id="{4E4C8473-95EA-48C2-917D-84A3AF9AB99B}" type="slidenum">
              <a:rPr lang="en-US" smtClean="0"/>
              <a:t>72</a:t>
            </a:fld>
            <a:endParaRPr lang="en-US" dirty="0"/>
          </a:p>
        </p:txBody>
      </p:sp>
    </p:spTree>
    <p:extLst>
      <p:ext uri="{BB962C8B-B14F-4D97-AF65-F5344CB8AC3E}">
        <p14:creationId xmlns:p14="http://schemas.microsoft.com/office/powerpoint/2010/main" val="186354894"/>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4996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4993FC88-25A3-4DD4-ACEF-1742AC85D25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6838351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F199AB9E-3D12-48FA-B4AE-EC429FA5C75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6348786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Calculated Column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603" y="6259610"/>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
        <p:nvSpPr>
          <p:cNvPr id="2" name="Footer Placeholder 1">
            <a:extLst>
              <a:ext uri="{FF2B5EF4-FFF2-40B4-BE49-F238E27FC236}">
                <a16:creationId xmlns:a16="http://schemas.microsoft.com/office/drawing/2014/main" id="{FB184FAC-01A5-490B-8F13-CB0E59770CB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4072271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E73B47F1-26DA-475E-AB85-5BB6878CBFC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4003928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
        <p:nvSpPr>
          <p:cNvPr id="12" name="Rectangle 11">
            <a:extLst>
              <a:ext uri="{FF2B5EF4-FFF2-40B4-BE49-F238E27FC236}">
                <a16:creationId xmlns:a16="http://schemas.microsoft.com/office/drawing/2014/main" id="{52397968-1BFE-4638-895F-3A5E1EC9BDFE}"/>
              </a:ext>
            </a:extLst>
          </p:cNvPr>
          <p:cNvSpPr/>
          <p:nvPr/>
        </p:nvSpPr>
        <p:spPr>
          <a:xfrm>
            <a:off x="421146" y="1188043"/>
            <a:ext cx="6702288"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Filter Context in a Measure – Example 1</a:t>
            </a:r>
            <a:endParaRPr lang="en-US" dirty="0"/>
          </a:p>
        </p:txBody>
      </p:sp>
      <p:sp>
        <p:nvSpPr>
          <p:cNvPr id="2" name="Footer Placeholder 1">
            <a:extLst>
              <a:ext uri="{FF2B5EF4-FFF2-40B4-BE49-F238E27FC236}">
                <a16:creationId xmlns:a16="http://schemas.microsoft.com/office/drawing/2014/main" id="{DF4F023D-0D84-47DB-B92A-386B75DBBAC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405360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5"/>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5"/>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7" name="Footer Placeholder 6">
            <a:extLst>
              <a:ext uri="{FF2B5EF4-FFF2-40B4-BE49-F238E27FC236}">
                <a16:creationId xmlns:a16="http://schemas.microsoft.com/office/drawing/2014/main" id="{90447DAF-3B4F-4BAC-9276-CF7BCD0543A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
        <p:nvSpPr>
          <p:cNvPr id="9" name="TextBox 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3" name="Footer Placeholder 2">
            <a:extLst>
              <a:ext uri="{FF2B5EF4-FFF2-40B4-BE49-F238E27FC236}">
                <a16:creationId xmlns:a16="http://schemas.microsoft.com/office/drawing/2014/main" id="{38327DFB-A068-4113-9D48-4D6C3E02DB0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307466"/>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24791" y="3261979"/>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260626"/>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Footer Placeholder 8">
            <a:extLst>
              <a:ext uri="{FF2B5EF4-FFF2-40B4-BE49-F238E27FC236}">
                <a16:creationId xmlns:a16="http://schemas.microsoft.com/office/drawing/2014/main" id="{98E56758-5D64-41BD-B841-EB91C6CB323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68070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5"/>
          <a:stretch>
            <a:fillRect/>
          </a:stretch>
        </p:blipFill>
        <p:spPr>
          <a:xfrm>
            <a:off x="1516299" y="2313501"/>
            <a:ext cx="3124361" cy="2292468"/>
          </a:xfrm>
          <a:prstGeom prst="rect">
            <a:avLst/>
          </a:prstGeom>
        </p:spPr>
      </p:pic>
      <p:sp>
        <p:nvSpPr>
          <p:cNvPr id="10" name="TextBox 9"/>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2" name="Footer Placeholder 1">
            <a:extLst>
              <a:ext uri="{FF2B5EF4-FFF2-40B4-BE49-F238E27FC236}">
                <a16:creationId xmlns:a16="http://schemas.microsoft.com/office/drawing/2014/main" id="{347AE505-C8CD-49F0-A903-3568E3B77E5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7238935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59D080F0-5D4D-41D1-9EA1-C18F23F937D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871830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
        <p:nvSpPr>
          <p:cNvPr id="19" name="TextBox 1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DB47945C-BDD7-4F49-A3BF-0B0079D8A92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5629654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
        <p:nvSpPr>
          <p:cNvPr id="18" name="TextBox 17"/>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3" name="Footer Placeholder 2">
            <a:extLst>
              <a:ext uri="{FF2B5EF4-FFF2-40B4-BE49-F238E27FC236}">
                <a16:creationId xmlns:a16="http://schemas.microsoft.com/office/drawing/2014/main" id="{D1E47A2B-DBFF-425F-908F-552BC4ECA27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68928601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3" name="TextBox 1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 and Multiple Tables </a:t>
            </a:r>
          </a:p>
        </p:txBody>
      </p:sp>
      <p:sp>
        <p:nvSpPr>
          <p:cNvPr id="3" name="Footer Placeholder 2">
            <a:extLst>
              <a:ext uri="{FF2B5EF4-FFF2-40B4-BE49-F238E27FC236}">
                <a16:creationId xmlns:a16="http://schemas.microsoft.com/office/drawing/2014/main" id="{41FE57DD-85D1-480F-9008-8261C3DD431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7609820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Function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438224"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199227"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51706"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53071"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90438" y="5416612"/>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2" name="Footer Placeholder 1">
            <a:extLst>
              <a:ext uri="{FF2B5EF4-FFF2-40B4-BE49-F238E27FC236}">
                <a16:creationId xmlns:a16="http://schemas.microsoft.com/office/drawing/2014/main" id="{4D47A040-E365-47F7-905E-CB24E321508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772077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Applications of Table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64981" y="146396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4CCA0458-14F4-475D-AF4C-C22E87B808A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2560589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338153"/>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2" name="Footer Placeholder 1">
            <a:extLst>
              <a:ext uri="{FF2B5EF4-FFF2-40B4-BE49-F238E27FC236}">
                <a16:creationId xmlns:a16="http://schemas.microsoft.com/office/drawing/2014/main" id="{FBAB9C60-1C0D-447A-B5EE-B51EC616C83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211118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All Rows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13073" cy="369332"/>
          </a:xfrm>
          <a:prstGeom prst="rect">
            <a:avLst/>
          </a:prstGeom>
        </p:spPr>
        <p:txBody>
          <a:bodyPr wrap="squar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
        <p:nvSpPr>
          <p:cNvPr id="2" name="Footer Placeholder 1">
            <a:extLst>
              <a:ext uri="{FF2B5EF4-FFF2-40B4-BE49-F238E27FC236}">
                <a16:creationId xmlns:a16="http://schemas.microsoft.com/office/drawing/2014/main" id="{9B7D0F56-AF53-4489-A75A-9F122EF4E25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8933161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ALL versions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
        <p:nvSpPr>
          <p:cNvPr id="2" name="Footer Placeholder 1">
            <a:extLst>
              <a:ext uri="{FF2B5EF4-FFF2-40B4-BE49-F238E27FC236}">
                <a16:creationId xmlns:a16="http://schemas.microsoft.com/office/drawing/2014/main" id="{067D1BE6-578A-4AC6-89DD-D971E99792F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66686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
        <p:nvSpPr>
          <p:cNvPr id="2" name="Footer Placeholder 1">
            <a:extLst>
              <a:ext uri="{FF2B5EF4-FFF2-40B4-BE49-F238E27FC236}">
                <a16:creationId xmlns:a16="http://schemas.microsoft.com/office/drawing/2014/main" id="{E628E8D0-807A-46F0-8B78-6B376391049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Distinct Rows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527728" y="2496281"/>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5591106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344629"/>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2739808"/>
            <a:ext cx="1791013" cy="3459482"/>
          </a:xfrm>
          <a:prstGeom prst="rect">
            <a:avLst/>
          </a:prstGeom>
          <a:ln w="3175">
            <a:noFill/>
          </a:ln>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Filtered Set of Rows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479008" y="1716322"/>
            <a:ext cx="11233984" cy="369332"/>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2734010"/>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2955341"/>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565017"/>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341630"/>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1706279-3CD1-4B2B-BBBF-393BA66698A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9738048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Iterator Functions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
        <p:nvSpPr>
          <p:cNvPr id="3" name="Footer Placeholder 2">
            <a:extLst>
              <a:ext uri="{FF2B5EF4-FFF2-40B4-BE49-F238E27FC236}">
                <a16:creationId xmlns:a16="http://schemas.microsoft.com/office/drawing/2014/main" id="{B359F86B-7255-41D9-93B7-517DD96C553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17356625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0449920F-08B8-4F74-87E2-60301E5A69B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39345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4"/>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807EE579-B6A9-475F-B8A1-761E7D10CC0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6778813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5"/>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
        <p:nvSpPr>
          <p:cNvPr id="21" name="TextBox 20"/>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sp>
        <p:nvSpPr>
          <p:cNvPr id="2" name="Footer Placeholder 1">
            <a:extLst>
              <a:ext uri="{FF2B5EF4-FFF2-40B4-BE49-F238E27FC236}">
                <a16:creationId xmlns:a16="http://schemas.microsoft.com/office/drawing/2014/main" id="{3BD045FA-CB8A-4314-B166-7D248BC76D8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9216699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a Measure – Iterator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4"/>
          <a:stretch>
            <a:fillRect/>
          </a:stretch>
        </p:blipFill>
        <p:spPr>
          <a:xfrm>
            <a:off x="5112077" y="3921334"/>
            <a:ext cx="1577554" cy="1306895"/>
          </a:xfrm>
          <a:prstGeom prst="rect">
            <a:avLst/>
          </a:prstGeom>
        </p:spPr>
      </p:pic>
      <p:sp>
        <p:nvSpPr>
          <p:cNvPr id="2" name="Footer Placeholder 1">
            <a:extLst>
              <a:ext uri="{FF2B5EF4-FFF2-40B4-BE49-F238E27FC236}">
                <a16:creationId xmlns:a16="http://schemas.microsoft.com/office/drawing/2014/main" id="{A8E5B45D-A573-4457-AACD-E883DA232F2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561034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14AD0DA-EAC1-48D0-9B9F-741330EA2E5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634741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
        <p:nvSpPr>
          <p:cNvPr id="4" name="Footer Placeholder 3">
            <a:extLst>
              <a:ext uri="{FF2B5EF4-FFF2-40B4-BE49-F238E27FC236}">
                <a16:creationId xmlns:a16="http://schemas.microsoft.com/office/drawing/2014/main" id="{D963C091-36CC-45AE-A0E7-4FB4F49BEE5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489937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Other Iterator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
        <p:nvSpPr>
          <p:cNvPr id="2" name="Footer Placeholder 1">
            <a:extLst>
              <a:ext uri="{FF2B5EF4-FFF2-40B4-BE49-F238E27FC236}">
                <a16:creationId xmlns:a16="http://schemas.microsoft.com/office/drawing/2014/main" id="{CF1389B4-EFD1-4B0D-96F8-15EF0514CD2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309515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B9C277-C7D3-4B46-B5F5-1BC5F4C79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10640</Words>
  <Application>Microsoft Office PowerPoint</Application>
  <PresentationFormat>Widescreen</PresentationFormat>
  <Paragraphs>1694</Paragraphs>
  <Slides>124</Slides>
  <Notes>124</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5" baseType="lpstr">
      <vt:lpstr>ＭＳ Ｐゴシック</vt:lpstr>
      <vt:lpstr>Arial</vt:lpstr>
      <vt:lpstr>Calibri</vt:lpstr>
      <vt:lpstr>Courier New</vt:lpstr>
      <vt:lpstr>Segoe UI</vt:lpstr>
      <vt:lpstr>Segoe UI Light</vt:lpstr>
      <vt:lpstr>Segoe UI Semibold</vt:lpstr>
      <vt:lpstr>Times New Roman</vt:lpstr>
      <vt:lpstr>Wingdings</vt:lpstr>
      <vt:lpstr>1_STB Conversations 2013</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I tell what Data Model Type I have?</vt:lpstr>
      <vt:lpstr>PowerPoint Presentation</vt:lpstr>
      <vt:lpstr>PowerPoint Presentation</vt:lpstr>
      <vt:lpstr>What is unique about Power BI Desktop in Import Mode?</vt:lpstr>
      <vt:lpstr>PowerPoint Presentation</vt:lpstr>
      <vt:lpstr>PowerPoint Presentation</vt:lpstr>
      <vt:lpstr>How Power BI Compresses Data – Dictionary Encoding</vt:lpstr>
      <vt:lpstr>How Power BI Compresses Data – Run Length Encoding</vt:lpstr>
      <vt:lpstr>Practical Example of Compression</vt:lpstr>
      <vt:lpstr>Phases in Building a Power BI Desktop File</vt:lpstr>
      <vt:lpstr>Key takeaways to design a good Power BI Desktop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to DAX Expertise</vt:lpstr>
      <vt:lpstr>PowerPoint Presentation</vt:lpstr>
      <vt:lpstr>PowerPoint Presentation</vt:lpstr>
      <vt:lpstr>Calculated Column in DAX</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What is a Default Summarization?</vt:lpstr>
      <vt:lpstr>Quick Measures are wizard driven DAX calculations</vt:lpstr>
      <vt:lpstr>What is a Measure?</vt:lpstr>
      <vt:lpstr>Measure, Use Case 1: Using One Measure in Another</vt:lpstr>
      <vt:lpstr>Measure, Use Case 2: More Complex Calculations</vt:lpstr>
      <vt:lpstr>When is a Measure Evaluated?</vt:lpstr>
      <vt:lpstr>Calculated Column vs. Measure - When to Use What</vt:lpstr>
      <vt:lpstr>PowerPoint Presentation</vt:lpstr>
      <vt:lpstr>PowerPoint Presentation</vt:lpstr>
      <vt:lpstr>PowerPoint Presentation</vt:lpstr>
      <vt:lpstr>PowerPoint Presentation</vt:lpstr>
      <vt:lpstr>PATH to DAX Expertise</vt:lpstr>
      <vt:lpstr>Why is CALCULATE Useful?</vt:lpstr>
      <vt:lpstr>Here is how you do it with CALCULATE</vt:lpstr>
      <vt:lpstr>Anatomy of CALCULATE</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CALCULATE – The Most Important Function in DAX</vt:lpstr>
      <vt:lpstr>PowerPoint Presentation</vt:lpstr>
      <vt:lpstr>CALCULATE – The Most Important Function in DAX</vt:lpstr>
      <vt:lpstr>PowerPoint Presentation</vt:lpstr>
      <vt:lpstr>PowerPoint Presentation</vt:lpstr>
      <vt:lpstr>PATH to DAX Expertise</vt:lpstr>
      <vt:lpstr>PowerPoint Presentation</vt:lpstr>
      <vt:lpstr>PowerPoint Presentation</vt:lpstr>
      <vt:lpstr>PowerPoint Presentation</vt:lpstr>
      <vt:lpstr>PowerPoint Presentation</vt:lpstr>
      <vt:lpstr>Filter Context in a Measure – Example 2</vt:lpstr>
      <vt:lpstr>Filter Context in a Measure</vt:lpstr>
      <vt:lpstr>PowerPoint Presentation</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Iterator Functions Take Advantage of Evaluation Context</vt:lpstr>
      <vt:lpstr>PowerPoint Presentation</vt:lpstr>
      <vt:lpstr>PowerPoint Presentation</vt:lpstr>
      <vt:lpstr>PowerPoint Presentation</vt:lpstr>
      <vt:lpstr>PowerPoint Presentation</vt:lpstr>
      <vt:lpstr>Why Can an Iterator be a Better Approach then a Calculated Column?</vt:lpstr>
      <vt:lpstr>CALCULATE – Converting Row Context to Filter Context (Example 1) </vt:lpstr>
      <vt:lpstr>PowerPoint Presentation</vt:lpstr>
      <vt:lpstr>PowerPoint Presentation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PowerPoint Presentation</vt:lpstr>
      <vt:lpstr>PowerPoint Presentation</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 – Steps in Evaluating the CALCULATE Function</vt:lpstr>
      <vt:lpstr>Iterator Function Example 3   – Ranking Using Iterators in Calc. Column  – CALCULATE to convert Row Context to Filter Context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2018-04-25T09:14:59Z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